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4"/>
  </p:sldMasterIdLst>
  <p:notesMasterIdLst>
    <p:notesMasterId r:id="rId67"/>
  </p:notesMasterIdLst>
  <p:sldIdLst>
    <p:sldId id="1955" r:id="rId5"/>
    <p:sldId id="1975" r:id="rId6"/>
    <p:sldId id="1976" r:id="rId7"/>
    <p:sldId id="1977" r:id="rId8"/>
    <p:sldId id="1989" r:id="rId9"/>
    <p:sldId id="1988" r:id="rId10"/>
    <p:sldId id="1960" r:id="rId11"/>
    <p:sldId id="2145707963" r:id="rId12"/>
    <p:sldId id="2145707965" r:id="rId13"/>
    <p:sldId id="2145707996" r:id="rId14"/>
    <p:sldId id="2145707964" r:id="rId15"/>
    <p:sldId id="437" r:id="rId16"/>
    <p:sldId id="1964" r:id="rId17"/>
    <p:sldId id="1965" r:id="rId18"/>
    <p:sldId id="1966" r:id="rId19"/>
    <p:sldId id="1967" r:id="rId20"/>
    <p:sldId id="1968" r:id="rId21"/>
    <p:sldId id="1970" r:id="rId22"/>
    <p:sldId id="1973" r:id="rId23"/>
    <p:sldId id="2145707966" r:id="rId24"/>
    <p:sldId id="2145707967" r:id="rId25"/>
    <p:sldId id="2145707968" r:id="rId26"/>
    <p:sldId id="2145707983" r:id="rId27"/>
    <p:sldId id="1981" r:id="rId28"/>
    <p:sldId id="2145707982" r:id="rId29"/>
    <p:sldId id="2145707995" r:id="rId30"/>
    <p:sldId id="1991" r:id="rId31"/>
    <p:sldId id="1992" r:id="rId32"/>
    <p:sldId id="2145707971" r:id="rId33"/>
    <p:sldId id="2145707991" r:id="rId34"/>
    <p:sldId id="2145707985" r:id="rId35"/>
    <p:sldId id="2145707986" r:id="rId36"/>
    <p:sldId id="2145707987" r:id="rId37"/>
    <p:sldId id="2145707988" r:id="rId38"/>
    <p:sldId id="2145707989" r:id="rId39"/>
    <p:sldId id="2145707990" r:id="rId40"/>
    <p:sldId id="1990" r:id="rId41"/>
    <p:sldId id="2145707979" r:id="rId42"/>
    <p:sldId id="1978" r:id="rId43"/>
    <p:sldId id="2145707974" r:id="rId44"/>
    <p:sldId id="2145707997" r:id="rId45"/>
    <p:sldId id="2145707998" r:id="rId46"/>
    <p:sldId id="2145707999" r:id="rId47"/>
    <p:sldId id="2145708000" r:id="rId48"/>
    <p:sldId id="2145707973" r:id="rId49"/>
    <p:sldId id="2145707992" r:id="rId50"/>
    <p:sldId id="2145707993" r:id="rId51"/>
    <p:sldId id="1993" r:id="rId52"/>
    <p:sldId id="1979" r:id="rId53"/>
    <p:sldId id="1983" r:id="rId54"/>
    <p:sldId id="1984" r:id="rId55"/>
    <p:sldId id="1985" r:id="rId56"/>
    <p:sldId id="1986" r:id="rId57"/>
    <p:sldId id="1987" r:id="rId58"/>
    <p:sldId id="1994" r:id="rId59"/>
    <p:sldId id="1980" r:id="rId60"/>
    <p:sldId id="1995" r:id="rId61"/>
    <p:sldId id="2145707969" r:id="rId62"/>
    <p:sldId id="1996" r:id="rId63"/>
    <p:sldId id="1982" r:id="rId64"/>
    <p:sldId id="2145707994" r:id="rId65"/>
    <p:sldId id="1956" r:id="rId66"/>
  </p:sldIdLst>
  <p:sldSz cx="12192000" cy="6858000"/>
  <p:notesSz cx="6858000" cy="9144000"/>
  <p:embeddedFontLst>
    <p:embeddedFont>
      <p:font typeface="Cambria" panose="02040503050406030204" pitchFamily="18" charset="0"/>
      <p:regular r:id="rId68"/>
      <p:bold r:id="rId69"/>
      <p:italic r:id="rId70"/>
      <p:boldItalic r:id="rId71"/>
    </p:embeddedFont>
    <p:embeddedFont>
      <p:font typeface="Open Sans" panose="020B0606030504020204" pitchFamily="34" charset="0"/>
      <p:regular r:id="rId72"/>
      <p:bold r:id="rId73"/>
      <p:italic r:id="rId74"/>
      <p:boldItalic r:id="rId75"/>
    </p:embeddedFont>
    <p:embeddedFont>
      <p:font typeface="Open Sans Light" panose="020B0306030504020204" pitchFamily="34" charset="0"/>
      <p:regular r:id="rId76"/>
      <p:italic r:id="rId77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2E9FEFA-8D6B-4AE7-BD73-60E5EC4B644F}">
          <p14:sldIdLst>
            <p14:sldId id="1955"/>
            <p14:sldId id="1975"/>
            <p14:sldId id="1976"/>
            <p14:sldId id="1977"/>
            <p14:sldId id="1989"/>
            <p14:sldId id="1988"/>
            <p14:sldId id="1960"/>
            <p14:sldId id="2145707963"/>
            <p14:sldId id="2145707965"/>
            <p14:sldId id="2145707996"/>
            <p14:sldId id="2145707964"/>
            <p14:sldId id="437"/>
            <p14:sldId id="1964"/>
            <p14:sldId id="1965"/>
            <p14:sldId id="1966"/>
            <p14:sldId id="1967"/>
            <p14:sldId id="1968"/>
            <p14:sldId id="1970"/>
            <p14:sldId id="1973"/>
            <p14:sldId id="2145707966"/>
            <p14:sldId id="2145707967"/>
            <p14:sldId id="2145707968"/>
            <p14:sldId id="2145707983"/>
            <p14:sldId id="1981"/>
            <p14:sldId id="2145707982"/>
            <p14:sldId id="2145707995"/>
            <p14:sldId id="1991"/>
            <p14:sldId id="1992"/>
            <p14:sldId id="2145707971"/>
            <p14:sldId id="2145707991"/>
            <p14:sldId id="2145707985"/>
            <p14:sldId id="2145707986"/>
            <p14:sldId id="2145707987"/>
            <p14:sldId id="2145707988"/>
            <p14:sldId id="2145707989"/>
            <p14:sldId id="2145707990"/>
            <p14:sldId id="1990"/>
            <p14:sldId id="2145707979"/>
            <p14:sldId id="1978"/>
            <p14:sldId id="2145707974"/>
            <p14:sldId id="2145707997"/>
            <p14:sldId id="2145707998"/>
            <p14:sldId id="2145707999"/>
            <p14:sldId id="2145708000"/>
            <p14:sldId id="2145707973"/>
            <p14:sldId id="2145707992"/>
            <p14:sldId id="2145707993"/>
            <p14:sldId id="1993"/>
            <p14:sldId id="1979"/>
            <p14:sldId id="1983"/>
            <p14:sldId id="1984"/>
            <p14:sldId id="1985"/>
            <p14:sldId id="1986"/>
            <p14:sldId id="1987"/>
            <p14:sldId id="1994"/>
            <p14:sldId id="1980"/>
            <p14:sldId id="1995"/>
            <p14:sldId id="2145707969"/>
            <p14:sldId id="1996"/>
            <p14:sldId id="1982"/>
            <p14:sldId id="2145707994"/>
            <p14:sldId id="195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6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8B9AB8-383C-A36B-C4B2-3CCA7AF6E49A}" name="Olga Rimskaia-Korsakova" initials="OR" userId="S::olga.rimskaia-korsakova@planen-bauen40.de::c84aede8-9f07-498d-aaac-e938ec13738b" providerId="AD"/>
  <p188:author id="{6EFE11E4-0C63-EC7C-4A91-2DFEEB004B70}" name="Richard Sichter" initials="RS" userId="S::richard.sichter@planen-bauen40.de::ff93b2fe-a9b8-4188-9091-86388b83928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tto, Sebastian" initials="OS" lastIdx="11" clrIdx="0">
    <p:extLst>
      <p:ext uri="{19B8F6BF-5375-455C-9EA6-DF929625EA0E}">
        <p15:presenceInfo xmlns:p15="http://schemas.microsoft.com/office/powerpoint/2012/main" userId="Otto, Sebastian" providerId="None"/>
      </p:ext>
    </p:extLst>
  </p:cmAuthor>
  <p:cmAuthor id="2" name="Pia Buchleither" initials="PB" lastIdx="1" clrIdx="1">
    <p:extLst>
      <p:ext uri="{19B8F6BF-5375-455C-9EA6-DF929625EA0E}">
        <p15:presenceInfo xmlns:p15="http://schemas.microsoft.com/office/powerpoint/2012/main" userId="S-1-5-21-3217960194-3952523449-3313152280-1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56"/>
    <p:restoredTop sz="65134"/>
  </p:normalViewPr>
  <p:slideViewPr>
    <p:cSldViewPr snapToGrid="0">
      <p:cViewPr varScale="1">
        <p:scale>
          <a:sx n="140" d="100"/>
          <a:sy n="140" d="100"/>
        </p:scale>
        <p:origin x="3672" y="200"/>
      </p:cViewPr>
      <p:guideLst>
        <p:guide orient="horz" pos="2160"/>
        <p:guide pos="3840"/>
        <p:guide orient="horz" pos="36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font" Target="fonts/font1.fntdata"/><Relationship Id="rId84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7.fntdata"/><Relationship Id="rId79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5.fntdata"/><Relationship Id="rId80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font" Target="fonts/font6.fntdata"/><Relationship Id="rId78" Type="http://schemas.openxmlformats.org/officeDocument/2006/relationships/commentAuthors" Target="commentAuthors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9.fntdata"/><Relationship Id="rId7" Type="http://schemas.openxmlformats.org/officeDocument/2006/relationships/slide" Target="slides/slide3.xml"/><Relationship Id="rId71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ike Tauscher" userId="fb4f9e9f-9110-4c85-b5a0-23205cd7754b" providerId="ADAL" clId="{4BA796B6-1141-5B02-BCF9-FE4DDEBC5D9A}"/>
    <pc:docChg chg="modSld">
      <pc:chgData name="Eike Tauscher" userId="fb4f9e9f-9110-4c85-b5a0-23205cd7754b" providerId="ADAL" clId="{4BA796B6-1141-5B02-BCF9-FE4DDEBC5D9A}" dt="2025-09-08T11:54:54.955" v="55" actId="20577"/>
      <pc:docMkLst>
        <pc:docMk/>
      </pc:docMkLst>
      <pc:sldChg chg="modSp mod">
        <pc:chgData name="Eike Tauscher" userId="fb4f9e9f-9110-4c85-b5a0-23205cd7754b" providerId="ADAL" clId="{4BA796B6-1141-5B02-BCF9-FE4DDEBC5D9A}" dt="2025-09-08T11:54:54.955" v="55" actId="20577"/>
        <pc:sldMkLst>
          <pc:docMk/>
          <pc:sldMk cId="3898330035" sldId="1975"/>
        </pc:sldMkLst>
        <pc:spChg chg="mod">
          <ac:chgData name="Eike Tauscher" userId="fb4f9e9f-9110-4c85-b5a0-23205cd7754b" providerId="ADAL" clId="{4BA796B6-1141-5B02-BCF9-FE4DDEBC5D9A}" dt="2025-09-08T11:54:54.955" v="55" actId="20577"/>
          <ac:spMkLst>
            <pc:docMk/>
            <pc:sldMk cId="3898330035" sldId="1975"/>
            <ac:spMk id="3" creationId="{1D0CE88F-C4A0-277B-F8EE-77183A0AA0B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E0B23-8E7B-F340-AEC6-1342ECD6AE7A}" type="datetimeFigureOut">
              <a:t>08.09.25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67B35-7E3E-3649-BC7C-1B8F5B2A5CB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7077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1420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7E9DE-EDD2-61C9-2A9F-D76003AB8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5EE9224-512F-0643-0027-2ECB9BEEEA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24CDD3F-EA5B-4B55-4A69-CFBC25711B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2E0FB82-8E8A-AED6-37DF-51D9015D5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6545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97403A-C1AA-3E2F-0F0E-CD8908BAA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B3DCF8E-31F5-20A9-8FA2-CD6F154CFF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6446974-023E-3BA7-A7E7-075FFC81DC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2515B6-EBDA-5A70-8FC2-3EADC05B52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7985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2007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00716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071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DB8F5-7AC1-236B-AC1B-EB35380BB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D0C1EB1-0AAB-1A51-E43B-188C6B502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358F944-1257-B35C-3B80-CC38DC7DFB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5F55B0B-559B-7575-B21E-35129C619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4733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2733C-02B1-78F3-D529-AAF6C7865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174A703-8BBF-D7C9-DF72-90C8F380ED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ECE42FA-B9A8-CCF1-2D7B-D6EFFB3A8F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9A2EB7-27FE-CA12-8007-BA02DCF31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0300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1B863D-5842-F40A-FD94-C8FF0E9F0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C67643-8376-AB8F-7B07-8E207427F9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9C3B125-1817-69D2-F68F-0FC4BD249B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4E11EA7-E654-AE45-28DE-1F3F6FCF90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9960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6967D-E10E-F17E-BFC3-B4BF0A93C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CC9C1976-1A47-AFAA-620E-63A752C2D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BF73DF5C-7E70-2C76-F48B-4B7953B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74500CC-458F-E355-7EAA-A32F4B1CC4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5799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80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2388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AD84B-76DE-D7D7-DEE8-A6EED2582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204EC5D-F0B2-A86E-CD5C-7A54E0954E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7325B89-78B4-7F31-5BC6-8B245B9D47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Innovation &amp; Kreativität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Neuartigkeit der Idee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Origineller Lösungsansatz für das Problem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Überraschender Einsatz von Technologien oder Methoden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Relevanz &amp; Nutzen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Passt die Lösung zum gestellten Thema/Challenge?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Praktischer Nutzen für Zielgruppe oder Gesellschaft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Löst die Lösung ein reales Problem?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Technische Umsetzung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Qualität des Codes / Prototyps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Stabilität und Funktionsfähigkeit (Live-Demo!)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Verwendung passender Technologien/Frameworks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Sauberkeit und Dokumentation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Benutzerfreundlichkeit (UX/UI)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Verständlichkeit der Anwendung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Intuitives Design und einfache Bedienung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Ästhetik und Nutzererlebnis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Teamarbeit &amp; Präsentation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Klarheit der Pitch-Präsentation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Fähigkeit, die Idee verständlich zu erklären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Zusammenarbeit im Team (Synergie, Rollenverteilung)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Impact &amp; Skalierbarkeit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Potenzial zur Weiterentwicklung und Skalierung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Nachhaltigkeit der Lösung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Wirtschaftliche Umsetzbarkeit / Geschäftsmodell</a:t>
            </a:r>
          </a:p>
          <a:p>
            <a:pPr lvl="0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Wow-Faktor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Überraschungseffekt oder Begeisterungspotenzial</a:t>
            </a:r>
          </a:p>
          <a:p>
            <a:pPr lvl="1"/>
            <a:r>
              <a:rPr lang="de-DE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Eindruck auf Jury und Publikum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F2E7B8-1684-0BF7-D32C-864D288BA8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4386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396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417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587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2459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0677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0889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2734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846513-4A1C-DB9A-5539-EFA5247A8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8806021-FE44-D139-18B4-2DAEACAFB9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F9E445F3-2B6F-42DA-251C-83CE0DA2E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6990176-9A2B-E8E0-E3D1-948E7B8DD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6867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841A1-27BB-7F14-D434-DDF12CA99B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86AD801-BD55-C995-0623-6356AB93B2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DD25011-8221-7E4F-A3A6-218192C6D1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487239E-19B2-5BE3-B98B-1E1D512CA2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767B35-7E3E-3649-BC7C-1B8F5B2A5CB9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95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AE2E6F5-F9A7-42BE-945E-A7A9AE079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6847" y="2433619"/>
            <a:ext cx="4905153" cy="391937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F7F5DEA-F80E-4BAF-94F9-301ADA22876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4800" y="2250000"/>
            <a:ext cx="7592400" cy="1656000"/>
          </a:xfrm>
        </p:spPr>
        <p:txBody>
          <a:bodyPr anchor="t" anchorCtr="0"/>
          <a:lstStyle>
            <a:lvl1pPr algn="l">
              <a:defRPr sz="3000"/>
            </a:lvl1pPr>
          </a:lstStyle>
          <a:p>
            <a:r>
              <a:rPr lang="de-DE"/>
              <a:t>Titel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A07CD2-E3F9-46D2-B186-93D198A5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6370AA-15D6-4432-B68E-B2F07AE5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5D2632-43BC-46BB-9D18-4CF37C4D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1652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A66980-9BE3-4EA5-B74A-729F0752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7FD610-7574-4308-8200-FA2F37B8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224CD1-0FA3-4641-880A-18CCD7D5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9907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97F31228-E397-4560-9895-C2E93D96BEA2}"/>
              </a:ext>
            </a:extLst>
          </p:cNvPr>
          <p:cNvSpPr txBox="1"/>
          <p:nvPr userDrawn="1"/>
        </p:nvSpPr>
        <p:spPr>
          <a:xfrm>
            <a:off x="3576788" y="2397512"/>
            <a:ext cx="4170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/>
              <a:t>Im Auftrag von:</a:t>
            </a:r>
          </a:p>
        </p:txBody>
      </p:sp>
      <p:pic>
        <p:nvPicPr>
          <p:cNvPr id="3" name="Grafik 2" descr="Ein Bild, das Text, Schrift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2A635A52-CFD4-5293-E4B1-CC894141C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824" y="3429000"/>
            <a:ext cx="7066352" cy="93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069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F5DEA-F80E-4BAF-94F9-301ADA22876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54799" y="2250000"/>
            <a:ext cx="10081513" cy="2880000"/>
          </a:xfrm>
        </p:spPr>
        <p:txBody>
          <a:bodyPr anchor="t" anchorCtr="0"/>
          <a:lstStyle>
            <a:lvl1pPr algn="l">
              <a:defRPr sz="2200"/>
            </a:lvl1pPr>
          </a:lstStyle>
          <a:p>
            <a:r>
              <a:rPr lang="de-DE"/>
              <a:t>Titel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A07CD2-E3F9-46D2-B186-93D198A5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6370AA-15D6-4432-B68E-B2F07AE5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5D2632-43BC-46BB-9D18-4CF37C4D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261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zwischen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2AE2E6F5-F9A7-42BE-945E-A7A9AE0798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86847" y="2433619"/>
            <a:ext cx="4905153" cy="3919373"/>
          </a:xfrm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EB0A4E76-E22F-40EE-A31F-CE40470CE3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54800" y="2610000"/>
            <a:ext cx="7592400" cy="1655762"/>
          </a:xfrm>
        </p:spPr>
        <p:txBody>
          <a:bodyPr/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Kapitelzwischenseite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A07CD2-E3F9-46D2-B186-93D198A58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6370AA-15D6-4432-B68E-B2F07AE5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5D2632-43BC-46BB-9D18-4CF37C4DF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7347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seite 1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947D1-0621-4B64-BD05-1BA2EBE55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Kapitelheadline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0A9BB-4D0A-45F5-9C5A-6D57C93CA0F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Erste Ebene 22pt bearbeiten</a:t>
            </a:r>
          </a:p>
          <a:p>
            <a:pPr lvl="1"/>
            <a:r>
              <a:rPr lang="de-DE"/>
              <a:t>Zweite Ebene 20pt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16pt</a:t>
            </a:r>
          </a:p>
          <a:p>
            <a:pPr lvl="4"/>
            <a:r>
              <a:rPr lang="de-DE"/>
              <a:t>Fünfte Ebene 14pt</a:t>
            </a:r>
          </a:p>
          <a:p>
            <a:pPr lvl="5"/>
            <a:r>
              <a:rPr lang="de-DE"/>
              <a:t>Sechste Ebene 12pt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13DFEA-A3AB-4BD3-A07E-2D12804D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21BB7-0BD3-4AC0-AEAB-74AD9376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5ECCBB-19F7-4CB9-8717-E5EEEEBC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8152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ite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947D1-0621-4B64-BD05-1BA2EBE55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Kapitelheadline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0A9BB-4D0A-45F5-9C5A-6D57C93CA0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55689" y="2239199"/>
            <a:ext cx="4715751" cy="3961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Erste Ebene 22pt bearbeiten</a:t>
            </a:r>
          </a:p>
          <a:p>
            <a:pPr lvl="1"/>
            <a:r>
              <a:rPr lang="de-DE"/>
              <a:t>Zweite Ebene 20pt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16pt</a:t>
            </a:r>
          </a:p>
          <a:p>
            <a:pPr lvl="4"/>
            <a:r>
              <a:rPr lang="de-DE"/>
              <a:t>Fünfte Ebene 14pt</a:t>
            </a:r>
          </a:p>
          <a:p>
            <a:pPr lvl="5"/>
            <a:r>
              <a:rPr lang="de-DE"/>
              <a:t>Sechste Ebene 12pt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13DFEA-A3AB-4BD3-A07E-2D12804D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21BB7-0BD3-4AC0-AEAB-74AD9376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5ECCBB-19F7-4CB9-8717-E5EEEEBC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7BDD30C-83DF-4F09-82EC-5B3FE0DC152F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419439" y="2239199"/>
            <a:ext cx="4716873" cy="3961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Erste Ebene 22pt bearbeiten</a:t>
            </a:r>
          </a:p>
          <a:p>
            <a:pPr lvl="1"/>
            <a:r>
              <a:rPr lang="de-DE"/>
              <a:t>Zweite Ebene 20pt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16pt</a:t>
            </a:r>
          </a:p>
          <a:p>
            <a:pPr lvl="4"/>
            <a:r>
              <a:rPr lang="de-DE"/>
              <a:t>Fünfte Ebene 14pt</a:t>
            </a:r>
          </a:p>
          <a:p>
            <a:pPr lvl="5"/>
            <a:r>
              <a:rPr lang="de-DE"/>
              <a:t>Sechste Ebene 12pt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88AD5A-E928-4E87-80A8-548035D661DC}"/>
              </a:ext>
            </a:extLst>
          </p:cNvPr>
          <p:cNvSpPr txBox="1"/>
          <p:nvPr userDrawn="1"/>
        </p:nvSpPr>
        <p:spPr>
          <a:xfrm>
            <a:off x="6430933" y="686904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A256BC02-513F-41C1-8952-26C0B0BA460B}"/>
              </a:ext>
            </a:extLst>
          </p:cNvPr>
          <p:cNvSpPr txBox="1"/>
          <p:nvPr userDrawn="1"/>
        </p:nvSpPr>
        <p:spPr>
          <a:xfrm>
            <a:off x="6430933" y="-19018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494E902-F028-4D21-B632-1F8EC2102FBA}"/>
              </a:ext>
            </a:extLst>
          </p:cNvPr>
          <p:cNvSpPr txBox="1"/>
          <p:nvPr userDrawn="1"/>
        </p:nvSpPr>
        <p:spPr>
          <a:xfrm>
            <a:off x="5230155" y="686904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674804D4-A21E-498C-A5A6-C24E35B68EF1}"/>
              </a:ext>
            </a:extLst>
          </p:cNvPr>
          <p:cNvSpPr txBox="1"/>
          <p:nvPr userDrawn="1"/>
        </p:nvSpPr>
        <p:spPr>
          <a:xfrm>
            <a:off x="5230155" y="-19018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</p:spTree>
    <p:extLst>
      <p:ext uri="{BB962C8B-B14F-4D97-AF65-F5344CB8AC3E}">
        <p14:creationId xmlns:p14="http://schemas.microsoft.com/office/powerpoint/2010/main" val="29438685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44" userDrawn="1">
          <p15:clr>
            <a:srgbClr val="FBAE40"/>
          </p15:clr>
        </p15:guide>
        <p15:guide id="3" pos="363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ite mi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947D1-0621-4B64-BD05-1BA2EBE55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9" y="1617520"/>
            <a:ext cx="10080624" cy="62168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Kapitelheadline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0A9BB-4D0A-45F5-9C5A-6D57C93CA0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55689" y="2239199"/>
            <a:ext cx="4715751" cy="3961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Erste Ebene 22pt bearbeiten</a:t>
            </a:r>
          </a:p>
          <a:p>
            <a:pPr lvl="1"/>
            <a:r>
              <a:rPr lang="de-DE"/>
              <a:t>Zweite Ebene 20pt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16pt</a:t>
            </a:r>
          </a:p>
          <a:p>
            <a:pPr lvl="4"/>
            <a:r>
              <a:rPr lang="de-DE"/>
              <a:t>Fünfte Ebene 14pt</a:t>
            </a:r>
          </a:p>
          <a:p>
            <a:pPr lvl="5"/>
            <a:r>
              <a:rPr lang="de-DE"/>
              <a:t>Sechste Ebene 12pt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13DFEA-A3AB-4BD3-A07E-2D12804D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21BB7-0BD3-4AC0-AEAB-74AD9376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5ECCBB-19F7-4CB9-8717-E5EEEEBC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0C7C6F7E-48DB-4EE9-B9B1-C240A1B687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20313" y="2240774"/>
            <a:ext cx="4716000" cy="3960000"/>
          </a:xfrm>
        </p:spPr>
        <p:txBody>
          <a:bodyPr anchor="ctr" anchorCtr="0"/>
          <a:lstStyle>
            <a:lvl1pPr marL="0" indent="0" algn="ctr">
              <a:buNone/>
              <a:defRPr lang="de-DE" sz="160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/>
              <a:t>Bildplatzhalter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E8B8CFE-AC3E-46ED-A711-8882BF2F5275}"/>
              </a:ext>
            </a:extLst>
          </p:cNvPr>
          <p:cNvSpPr txBox="1"/>
          <p:nvPr userDrawn="1"/>
        </p:nvSpPr>
        <p:spPr>
          <a:xfrm>
            <a:off x="6430933" y="686904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3E20EAF-B7EB-44CA-BD75-48295FAA3101}"/>
              </a:ext>
            </a:extLst>
          </p:cNvPr>
          <p:cNvSpPr txBox="1"/>
          <p:nvPr userDrawn="1"/>
        </p:nvSpPr>
        <p:spPr>
          <a:xfrm>
            <a:off x="6430933" y="-19018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6B33555-0272-4A3C-B9BB-675B5557AC88}"/>
              </a:ext>
            </a:extLst>
          </p:cNvPr>
          <p:cNvSpPr txBox="1"/>
          <p:nvPr userDrawn="1"/>
        </p:nvSpPr>
        <p:spPr>
          <a:xfrm>
            <a:off x="5230155" y="686904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76B3C7D0-FAC9-4807-8ED1-F533511A8535}"/>
              </a:ext>
            </a:extLst>
          </p:cNvPr>
          <p:cNvSpPr txBox="1"/>
          <p:nvPr userDrawn="1"/>
        </p:nvSpPr>
        <p:spPr>
          <a:xfrm>
            <a:off x="5230155" y="-19018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</p:spTree>
    <p:extLst>
      <p:ext uri="{BB962C8B-B14F-4D97-AF65-F5344CB8AC3E}">
        <p14:creationId xmlns:p14="http://schemas.microsoft.com/office/powerpoint/2010/main" val="701157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44" userDrawn="1">
          <p15:clr>
            <a:srgbClr val="FBAE40"/>
          </p15:clr>
        </p15:guide>
        <p15:guide id="3" pos="363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eite mit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947D1-0621-4B64-BD05-1BA2EBE55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9" y="1617520"/>
            <a:ext cx="10080624" cy="62168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Kapitelheadline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90A9BB-4D0A-45F5-9C5A-6D57C93CA0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420562" y="2239199"/>
            <a:ext cx="4715751" cy="3961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Erste Ebene 22pt bearbeiten</a:t>
            </a:r>
          </a:p>
          <a:p>
            <a:pPr lvl="1"/>
            <a:r>
              <a:rPr lang="de-DE"/>
              <a:t>Zweite Ebene 20pt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16pt</a:t>
            </a:r>
          </a:p>
          <a:p>
            <a:pPr lvl="4"/>
            <a:r>
              <a:rPr lang="de-DE"/>
              <a:t>Fünfte Ebene 14pt</a:t>
            </a:r>
          </a:p>
          <a:p>
            <a:pPr lvl="5"/>
            <a:r>
              <a:rPr lang="de-DE"/>
              <a:t>Sechste Ebene 12pt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13DFEA-A3AB-4BD3-A07E-2D12804D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21BB7-0BD3-4AC0-AEAB-74AD9376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5ECCBB-19F7-4CB9-8717-E5EEEEBC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1B7740-D288-47ED-950B-07DB2C248F3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5689" y="2240774"/>
            <a:ext cx="4716000" cy="3960000"/>
          </a:xfrm>
        </p:spPr>
        <p:txBody>
          <a:bodyPr anchor="ctr" anchorCtr="0"/>
          <a:lstStyle>
            <a:lvl1pPr marL="0" indent="0" algn="ctr">
              <a:buNone/>
              <a:defRPr lang="de-DE" sz="160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/>
              <a:t>Bildplatzhalter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D1D7945-BEA5-4F84-BBE3-B2B8189E3F4A}"/>
              </a:ext>
            </a:extLst>
          </p:cNvPr>
          <p:cNvSpPr txBox="1"/>
          <p:nvPr userDrawn="1"/>
        </p:nvSpPr>
        <p:spPr>
          <a:xfrm>
            <a:off x="6430933" y="686904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CCAE4A3D-01F1-4F89-B4A9-55B044D3EEBB}"/>
              </a:ext>
            </a:extLst>
          </p:cNvPr>
          <p:cNvSpPr txBox="1"/>
          <p:nvPr userDrawn="1"/>
        </p:nvSpPr>
        <p:spPr>
          <a:xfrm>
            <a:off x="6430933" y="-19018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227D491C-0F75-4AE9-8566-EC58A59ACB3A}"/>
              </a:ext>
            </a:extLst>
          </p:cNvPr>
          <p:cNvSpPr txBox="1"/>
          <p:nvPr userDrawn="1"/>
        </p:nvSpPr>
        <p:spPr>
          <a:xfrm>
            <a:off x="5230155" y="686904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C1F6A56-8164-4F59-91AC-83BBD0F2ECFC}"/>
              </a:ext>
            </a:extLst>
          </p:cNvPr>
          <p:cNvSpPr txBox="1"/>
          <p:nvPr userDrawn="1"/>
        </p:nvSpPr>
        <p:spPr>
          <a:xfrm>
            <a:off x="5230155" y="-19018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0,90</a:t>
            </a:r>
          </a:p>
        </p:txBody>
      </p:sp>
    </p:spTree>
    <p:extLst>
      <p:ext uri="{BB962C8B-B14F-4D97-AF65-F5344CB8AC3E}">
        <p14:creationId xmlns:p14="http://schemas.microsoft.com/office/powerpoint/2010/main" val="335992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44" userDrawn="1">
          <p15:clr>
            <a:srgbClr val="FBAE40"/>
          </p15:clr>
        </p15:guide>
        <p15:guide id="3" pos="363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seite mit Bild links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5947D1-0621-4B64-BD05-1BA2EBE55D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5689" y="1617520"/>
            <a:ext cx="10080624" cy="621680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Kapitelheadline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13DFEA-A3AB-4BD3-A07E-2D12804D2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A321BB7-0BD3-4AC0-AEAB-74AD937611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5ECCBB-19F7-4CB9-8717-E5EEEEBCA1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C11B7740-D288-47ED-950B-07DB2C248F3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055689" y="2240774"/>
            <a:ext cx="6624636" cy="3960000"/>
          </a:xfrm>
        </p:spPr>
        <p:txBody>
          <a:bodyPr anchor="ctr" anchorCtr="0"/>
          <a:lstStyle>
            <a:lvl1pPr marL="0" indent="0" algn="ctr">
              <a:buNone/>
              <a:defRPr lang="de-DE" sz="1600" kern="1200" dirty="0">
                <a:solidFill>
                  <a:schemeClr val="tx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/>
              <a:t>Bildplatzhalter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C9F7209F-1229-4324-9CC4-AC978540B59F}"/>
              </a:ext>
            </a:extLst>
          </p:cNvPr>
          <p:cNvSpPr txBox="1"/>
          <p:nvPr userDrawn="1"/>
        </p:nvSpPr>
        <p:spPr>
          <a:xfrm>
            <a:off x="7139347" y="686904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4,40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A41C478C-C6DA-4660-99CA-106D56EF78DB}"/>
              </a:ext>
            </a:extLst>
          </p:cNvPr>
          <p:cNvSpPr txBox="1"/>
          <p:nvPr userDrawn="1"/>
        </p:nvSpPr>
        <p:spPr>
          <a:xfrm>
            <a:off x="7139347" y="-19018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4,40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1137D3D4-7587-402C-8BCF-1266A050C956}"/>
              </a:ext>
            </a:extLst>
          </p:cNvPr>
          <p:cNvSpPr txBox="1"/>
          <p:nvPr userDrawn="1"/>
        </p:nvSpPr>
        <p:spPr>
          <a:xfrm>
            <a:off x="8013559" y="686904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5,30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9457D5F-62E5-4676-B0BD-C7D57A67241D}"/>
              </a:ext>
            </a:extLst>
          </p:cNvPr>
          <p:cNvSpPr txBox="1"/>
          <p:nvPr userDrawn="1"/>
        </p:nvSpPr>
        <p:spPr>
          <a:xfrm>
            <a:off x="8013559" y="-19018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5,30</a:t>
            </a:r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0EF727DA-D311-48CC-8272-1241AFA858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4313" y="2239199"/>
            <a:ext cx="3132000" cy="39615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Erste Ebene 22pt bearbeiten</a:t>
            </a:r>
          </a:p>
          <a:p>
            <a:pPr lvl="1"/>
            <a:r>
              <a:rPr lang="de-DE"/>
              <a:t>Zweite Ebene 20pt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16pt</a:t>
            </a:r>
          </a:p>
          <a:p>
            <a:pPr lvl="4"/>
            <a:r>
              <a:rPr lang="de-DE"/>
              <a:t>Fünfte Ebene 14pt</a:t>
            </a:r>
          </a:p>
          <a:p>
            <a:pPr lvl="5"/>
            <a:r>
              <a:rPr lang="de-DE"/>
              <a:t>Sechste Ebene 12pt</a:t>
            </a:r>
          </a:p>
        </p:txBody>
      </p:sp>
    </p:spTree>
    <p:extLst>
      <p:ext uri="{BB962C8B-B14F-4D97-AF65-F5344CB8AC3E}">
        <p14:creationId xmlns:p14="http://schemas.microsoft.com/office/powerpoint/2010/main" val="2803281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5042">
          <p15:clr>
            <a:srgbClr val="FBAE40"/>
          </p15:clr>
        </p15:guide>
        <p15:guide id="3" pos="483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4A66980-9BE3-4EA5-B74A-729F0752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7FD610-7574-4308-8200-FA2F37B85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C224CD1-0FA3-4641-880A-18CCD7D5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6448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436EC00-8639-4BB3-811F-02CD3F1AF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689" y="1617520"/>
            <a:ext cx="10080624" cy="621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88A4FF9-E1D5-43A3-A6C4-78BF3A424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5689" y="2239199"/>
            <a:ext cx="10080624" cy="39615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Erste Ebene 22pt bearbeiten</a:t>
            </a:r>
          </a:p>
          <a:p>
            <a:pPr lvl="1"/>
            <a:r>
              <a:rPr lang="de-DE"/>
              <a:t>Zweite Ebene 20pt</a:t>
            </a:r>
          </a:p>
          <a:p>
            <a:pPr lvl="2"/>
            <a:r>
              <a:rPr lang="de-DE"/>
              <a:t>Dritte Ebene 18pt</a:t>
            </a:r>
          </a:p>
          <a:p>
            <a:pPr lvl="3"/>
            <a:r>
              <a:rPr lang="de-DE"/>
              <a:t>Vierte Ebene 16pt</a:t>
            </a:r>
          </a:p>
          <a:p>
            <a:pPr lvl="4"/>
            <a:r>
              <a:rPr lang="de-DE"/>
              <a:t>Fünfte Ebene 14pt</a:t>
            </a:r>
          </a:p>
          <a:p>
            <a:pPr lvl="5"/>
            <a:r>
              <a:rPr lang="de-DE"/>
              <a:t>Sechste Ebene 12pt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022E65-DA70-4CF0-9A52-C5A375E335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C6828C9-02EF-4E24-9825-293A3E227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00000" y="6474875"/>
            <a:ext cx="859088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E89BC6-3907-40BC-8429-D299D59686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088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</a:lstStyle>
          <a:p>
            <a:fld id="{A5958C6C-88D5-4361-814E-A7B9E0BAAA1B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2" name="Gerade Verbindung 6">
            <a:extLst>
              <a:ext uri="{FF2B5EF4-FFF2-40B4-BE49-F238E27FC236}">
                <a16:creationId xmlns:a16="http://schemas.microsoft.com/office/drawing/2014/main" id="{0D9E7C87-EF25-4873-A505-C0084C6E3083}"/>
              </a:ext>
            </a:extLst>
          </p:cNvPr>
          <p:cNvCxnSpPr>
            <a:cxnSpLocks/>
          </p:cNvCxnSpPr>
          <p:nvPr userDrawn="1"/>
        </p:nvCxnSpPr>
        <p:spPr>
          <a:xfrm>
            <a:off x="0" y="115373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0CD8A2D2-3993-4BFB-86D2-44F1AEA75449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961010" y="247970"/>
            <a:ext cx="1798202" cy="616744"/>
          </a:xfrm>
          <a:prstGeom prst="rect">
            <a:avLst/>
          </a:prstGeom>
        </p:spPr>
      </p:pic>
      <p:cxnSp>
        <p:nvCxnSpPr>
          <p:cNvPr id="14" name="Gerade Verbindung 9">
            <a:extLst>
              <a:ext uri="{FF2B5EF4-FFF2-40B4-BE49-F238E27FC236}">
                <a16:creationId xmlns:a16="http://schemas.microsoft.com/office/drawing/2014/main" id="{3208A249-8FE8-4972-BA22-355BF15A45DB}"/>
              </a:ext>
            </a:extLst>
          </p:cNvPr>
          <p:cNvCxnSpPr>
            <a:cxnSpLocks/>
          </p:cNvCxnSpPr>
          <p:nvPr userDrawn="1"/>
        </p:nvCxnSpPr>
        <p:spPr>
          <a:xfrm>
            <a:off x="0" y="6356351"/>
            <a:ext cx="12192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01399B75-A2EB-4AEC-AC86-E3277BA3C581}"/>
              </a:ext>
            </a:extLst>
          </p:cNvPr>
          <p:cNvSpPr txBox="1"/>
          <p:nvPr userDrawn="1"/>
        </p:nvSpPr>
        <p:spPr>
          <a:xfrm>
            <a:off x="7178912" y="-834817"/>
            <a:ext cx="3954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/>
              <a:t>Tipp: </a:t>
            </a:r>
            <a:r>
              <a:rPr lang="de-DE" sz="1200"/>
              <a:t>Um zwischen den Formatvorlagen zu wechseln</a:t>
            </a:r>
            <a:br>
              <a:rPr lang="de-DE" sz="1200"/>
            </a:br>
            <a:r>
              <a:rPr lang="de-DE" sz="1200"/>
              <a:t>(Listen &lt;=&gt; Formatvorlagen), bitte die im PPT vorgesehene Tabulatortaste Funktion verwenden. 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51A61B1-49BD-4D01-BF33-C698E41A88C6}"/>
              </a:ext>
            </a:extLst>
          </p:cNvPr>
          <p:cNvSpPr txBox="1"/>
          <p:nvPr userDrawn="1"/>
        </p:nvSpPr>
        <p:spPr>
          <a:xfrm>
            <a:off x="5827453" y="686904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0,00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AEE183A7-244E-4D62-A087-2B05035F239F}"/>
              </a:ext>
            </a:extLst>
          </p:cNvPr>
          <p:cNvSpPr txBox="1"/>
          <p:nvPr userDrawn="1"/>
        </p:nvSpPr>
        <p:spPr>
          <a:xfrm>
            <a:off x="10590111" y="686904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14,00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4D36B8AF-BA03-4A90-A4DE-98955B084626}"/>
              </a:ext>
            </a:extLst>
          </p:cNvPr>
          <p:cNvSpPr txBox="1"/>
          <p:nvPr userDrawn="1"/>
        </p:nvSpPr>
        <p:spPr>
          <a:xfrm>
            <a:off x="5827453" y="-19018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0,00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0CF4A57-619E-4277-9F03-BEED13DCE3B2}"/>
              </a:ext>
            </a:extLst>
          </p:cNvPr>
          <p:cNvSpPr txBox="1"/>
          <p:nvPr userDrawn="1"/>
        </p:nvSpPr>
        <p:spPr>
          <a:xfrm>
            <a:off x="10590111" y="-19018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14,00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98D96B5-AB3C-47EF-BFB6-B2A76EA692EF}"/>
              </a:ext>
            </a:extLst>
          </p:cNvPr>
          <p:cNvSpPr txBox="1"/>
          <p:nvPr userDrawn="1"/>
        </p:nvSpPr>
        <p:spPr>
          <a:xfrm>
            <a:off x="12193083" y="6204870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l"/>
            <a:r>
              <a:rPr lang="de-DE" sz="1000"/>
              <a:t>7,70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7D6E5A3-7423-4660-A227-644BD833ABD9}"/>
              </a:ext>
            </a:extLst>
          </p:cNvPr>
          <p:cNvSpPr txBox="1"/>
          <p:nvPr userDrawn="1"/>
        </p:nvSpPr>
        <p:spPr>
          <a:xfrm>
            <a:off x="12193083" y="323687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l"/>
            <a:r>
              <a:rPr lang="de-DE" sz="1000"/>
              <a:t>0,00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A21D811-0416-4191-B3F8-AD48B8B97E34}"/>
              </a:ext>
            </a:extLst>
          </p:cNvPr>
          <p:cNvSpPr txBox="1"/>
          <p:nvPr userDrawn="1"/>
        </p:nvSpPr>
        <p:spPr>
          <a:xfrm>
            <a:off x="1055689" y="686904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14,00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1B75AB7D-BB7A-4C27-BA86-E8A1083F4073}"/>
              </a:ext>
            </a:extLst>
          </p:cNvPr>
          <p:cNvSpPr txBox="1"/>
          <p:nvPr userDrawn="1"/>
        </p:nvSpPr>
        <p:spPr>
          <a:xfrm>
            <a:off x="1055689" y="-19018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ctr"/>
            <a:r>
              <a:rPr lang="de-DE" sz="1000"/>
              <a:t>14,00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E5BA78C5-1BCE-4E99-BE23-2FF7652AB365}"/>
              </a:ext>
            </a:extLst>
          </p:cNvPr>
          <p:cNvSpPr txBox="1"/>
          <p:nvPr userDrawn="1"/>
        </p:nvSpPr>
        <p:spPr>
          <a:xfrm>
            <a:off x="12193083" y="1415769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l"/>
            <a:r>
              <a:rPr lang="de-DE" sz="1000"/>
              <a:t>5,06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915B469B-3885-461A-856D-9F739ADA2D67}"/>
              </a:ext>
            </a:extLst>
          </p:cNvPr>
          <p:cNvSpPr txBox="1"/>
          <p:nvPr userDrawn="1"/>
        </p:nvSpPr>
        <p:spPr>
          <a:xfrm>
            <a:off x="12193083" y="205741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l"/>
            <a:r>
              <a:rPr lang="de-DE" sz="1000"/>
              <a:t>3,30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A6DB9F7-4A4C-4361-BB03-83145A0CB4E7}"/>
              </a:ext>
            </a:extLst>
          </p:cNvPr>
          <p:cNvSpPr txBox="1"/>
          <p:nvPr userDrawn="1"/>
        </p:nvSpPr>
        <p:spPr>
          <a:xfrm>
            <a:off x="-544552" y="6204870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r"/>
            <a:r>
              <a:rPr lang="de-DE" sz="1000"/>
              <a:t>7,70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56D0255F-731A-40D4-8D38-75E7566ED14B}"/>
              </a:ext>
            </a:extLst>
          </p:cNvPr>
          <p:cNvSpPr txBox="1"/>
          <p:nvPr userDrawn="1"/>
        </p:nvSpPr>
        <p:spPr>
          <a:xfrm>
            <a:off x="-544552" y="3236877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r"/>
            <a:r>
              <a:rPr lang="de-DE" sz="1000"/>
              <a:t>0,00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A11A90D-A339-46CF-82DF-89EE34DD8BBE}"/>
              </a:ext>
            </a:extLst>
          </p:cNvPr>
          <p:cNvSpPr txBox="1"/>
          <p:nvPr userDrawn="1"/>
        </p:nvSpPr>
        <p:spPr>
          <a:xfrm>
            <a:off x="-544552" y="1415769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r"/>
            <a:r>
              <a:rPr lang="de-DE" sz="1000"/>
              <a:t>5,06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2A9066E1-2E8D-473D-BAFF-31408F13CAF2}"/>
              </a:ext>
            </a:extLst>
          </p:cNvPr>
          <p:cNvSpPr txBox="1"/>
          <p:nvPr userDrawn="1"/>
        </p:nvSpPr>
        <p:spPr>
          <a:xfrm>
            <a:off x="-544552" y="2057415"/>
            <a:ext cx="540000" cy="190187"/>
          </a:xfrm>
          <a:prstGeom prst="rect">
            <a:avLst/>
          </a:prstGeom>
          <a:noFill/>
        </p:spPr>
        <p:txBody>
          <a:bodyPr wrap="square" lIns="72000" tIns="144000" rIns="72000" bIns="144000" rtlCol="0" anchor="ctr" anchorCtr="0">
            <a:noAutofit/>
          </a:bodyPr>
          <a:lstStyle/>
          <a:p>
            <a:pPr algn="r"/>
            <a:r>
              <a:rPr lang="de-DE" sz="1000"/>
              <a:t>3,30</a:t>
            </a:r>
          </a:p>
        </p:txBody>
      </p:sp>
    </p:spTree>
    <p:extLst>
      <p:ext uri="{BB962C8B-B14F-4D97-AF65-F5344CB8AC3E}">
        <p14:creationId xmlns:p14="http://schemas.microsoft.com/office/powerpoint/2010/main" val="337853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0" r:id="rId3"/>
    <p:sldLayoutId id="2147483650" r:id="rId4"/>
    <p:sldLayoutId id="2147483662" r:id="rId5"/>
    <p:sldLayoutId id="2147483663" r:id="rId6"/>
    <p:sldLayoutId id="2147483664" r:id="rId7"/>
    <p:sldLayoutId id="2147483668" r:id="rId8"/>
    <p:sldLayoutId id="2147483654" r:id="rId9"/>
    <p:sldLayoutId id="2147483672" r:id="rId10"/>
    <p:sldLayoutId id="214748367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ts val="100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32000" indent="-216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400" kern="1200" dirty="0" smtClean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5pPr>
      <a:lvl6pPr marL="1296000" indent="-2160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200" kern="1200" dirty="0" smtClean="0">
          <a:solidFill>
            <a:schemeClr val="tx1"/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65" userDrawn="1">
          <p15:clr>
            <a:srgbClr val="F26B43"/>
          </p15:clr>
        </p15:guide>
        <p15:guide id="2" orient="horz" pos="1412" userDrawn="1">
          <p15:clr>
            <a:srgbClr val="F26B43"/>
          </p15:clr>
        </p15:guide>
        <p15:guide id="3" pos="7015" userDrawn="1">
          <p15:clr>
            <a:srgbClr val="F26B43"/>
          </p15:clr>
        </p15:guide>
        <p15:guide id="4" orient="horz" pos="1013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imdeutschland/BIM-Portal-REST-API-Dokumentatio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bmv.de/DE/Ministerium/Anfahrt-Adressen/anfahrt-adressen.html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bimdeutschland.de/veranstaltungen/hackathon-2025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93D983-C12B-4731-BCDC-AF4FA1ECD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4800" y="2250000"/>
            <a:ext cx="6717600" cy="1656000"/>
          </a:xfrm>
        </p:spPr>
        <p:txBody>
          <a:bodyPr/>
          <a:lstStyle/>
          <a:p>
            <a:r>
              <a:rPr lang="de-DE" dirty="0"/>
              <a:t>Vorgespräch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Hackathon 2025 zur Weiterentwicklung des BIM-Portals</a:t>
            </a:r>
            <a:br>
              <a:rPr lang="de-DE" dirty="0"/>
            </a:br>
            <a:br>
              <a:rPr lang="de-DE" dirty="0"/>
            </a:br>
            <a:r>
              <a:rPr lang="de-DE" sz="2000" dirty="0"/>
              <a:t>Online, 08.09.2025 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90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79AFA0-4513-F47E-A0C3-DF235D5B9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C8843F9-F08E-D87C-2E32-E1391AD4F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BIM Deutschland - Beratungs- und Vernetzungsangebote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FF68542-3FC0-6C3E-72CD-CCE480D19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indent="-215900"/>
            <a:r>
              <a:rPr lang="de-DE" sz="2000" dirty="0">
                <a:ea typeface="+mn-lt"/>
                <a:cs typeface="+mn-lt"/>
              </a:rPr>
              <a:t>BIM Deutschland-Dialogforum „BIM-Initiativen und Portallösungen in Deutschland“ am 19.06.204</a:t>
            </a:r>
            <a:endParaRPr lang="de-DE" sz="2000" dirty="0">
              <a:ea typeface="Open Sans"/>
              <a:cs typeface="Open Sans"/>
            </a:endParaRPr>
          </a:p>
          <a:p>
            <a:pPr marL="215900" indent="-215900"/>
            <a:r>
              <a:rPr lang="de-DE" sz="2000" dirty="0">
                <a:ea typeface="+mn-lt"/>
                <a:cs typeface="+mn-lt"/>
              </a:rPr>
              <a:t>Öffentliche Präsentation des AIA-Moduls im BIM-Portal am 03.07.2024</a:t>
            </a:r>
            <a:endParaRPr lang="de-DE" sz="2000" dirty="0">
              <a:ea typeface="Open Sans"/>
              <a:cs typeface="Open Sans"/>
            </a:endParaRPr>
          </a:p>
          <a:p>
            <a:pPr marL="215900" indent="-215900"/>
            <a:r>
              <a:rPr lang="de-DE" sz="2000" dirty="0">
                <a:ea typeface="+mn-lt"/>
                <a:cs typeface="+mn-lt"/>
              </a:rPr>
              <a:t>Fachaustauschserie „Öffentliche Hand“ zum BIM-Portal des Bundes am 15.11.2024, 13.12.2024 und 24.01.2024</a:t>
            </a:r>
            <a:endParaRPr lang="de-DE" sz="2000" dirty="0">
              <a:ea typeface="Open Sans"/>
              <a:cs typeface="Open Sans"/>
            </a:endParaRPr>
          </a:p>
          <a:p>
            <a:pPr marL="215900" indent="-215900"/>
            <a:r>
              <a:rPr lang="de-DE" sz="2000" dirty="0">
                <a:ea typeface="+mn-lt"/>
                <a:cs typeface="+mn-lt"/>
              </a:rPr>
              <a:t>Messen 2024: </a:t>
            </a:r>
            <a:r>
              <a:rPr lang="de-DE" sz="2000" dirty="0" err="1">
                <a:ea typeface="+mn-lt"/>
                <a:cs typeface="+mn-lt"/>
              </a:rPr>
              <a:t>digitalBAU</a:t>
            </a:r>
            <a:r>
              <a:rPr lang="de-DE" sz="2000" dirty="0">
                <a:ea typeface="+mn-lt"/>
                <a:cs typeface="+mn-lt"/>
              </a:rPr>
              <a:t>, SCCON und BIM World </a:t>
            </a:r>
            <a:endParaRPr lang="de-DE" sz="2000" dirty="0">
              <a:ea typeface="Open Sans"/>
              <a:cs typeface="Open Sans"/>
            </a:endParaRPr>
          </a:p>
          <a:p>
            <a:pPr marL="215900" indent="-215900"/>
            <a:endParaRPr lang="de-DE" sz="2000" dirty="0">
              <a:ea typeface="Open Sans"/>
              <a:cs typeface="Open Sans"/>
            </a:endParaRPr>
          </a:p>
          <a:p>
            <a:pPr marL="215900" indent="-215900"/>
            <a:endParaRPr lang="de-DE" sz="2000" dirty="0">
              <a:ea typeface="Open Sans"/>
              <a:cs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C3562D-F735-DA82-CAA8-E551CBDA2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05F6E7-6295-7FE1-078F-089DEF606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7DAB2A1-1E80-90BB-3C02-130E1E8B3AE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2" descr="Gruppenbild - BIM Presiverleihung">
            <a:extLst>
              <a:ext uri="{FF2B5EF4-FFF2-40B4-BE49-F238E27FC236}">
                <a16:creationId xmlns:a16="http://schemas.microsoft.com/office/drawing/2014/main" id="{007BC37E-3FF6-E6EF-4F1E-68B9E0E598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0312" y="2218586"/>
            <a:ext cx="4715751" cy="26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5A62FE6-FDE3-4C7C-6EB8-F4012DDA033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60"/>
          <a:stretch/>
        </p:blipFill>
        <p:spPr>
          <a:xfrm>
            <a:off x="6420062" y="3978876"/>
            <a:ext cx="1408321" cy="2136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3A5DF32-2A96-EF52-A10C-7B59664E5ED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683" y="5217329"/>
            <a:ext cx="1402317" cy="1120496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95F6003-A27D-613A-5866-4C55700F4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2593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7BE6C-A383-9550-FF0E-8F3A52449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DB73CD-8E2E-DA26-EA93-EAE23F8BA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503FDE-59F2-1684-0B42-219A1B189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A34A5-EA61-F01A-C9D5-10B198150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11</a:t>
            </a:fld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F9721E3F-6514-F69A-B969-45558E6686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Das BIM-Portal des Bundes</a:t>
            </a:r>
          </a:p>
        </p:txBody>
      </p:sp>
    </p:spTree>
    <p:extLst>
      <p:ext uri="{BB962C8B-B14F-4D97-AF65-F5344CB8AC3E}">
        <p14:creationId xmlns:p14="http://schemas.microsoft.com/office/powerpoint/2010/main" val="3027437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Einordnung des BIM-Portals in BIM Deutschland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buNone/>
              <a:defRPr/>
            </a:pPr>
            <a:r>
              <a:rPr lang="de-DE" sz="1800" dirty="0">
                <a:ea typeface="+mn-lt"/>
                <a:cs typeface="+mn-lt"/>
              </a:rPr>
              <a:t>Neben der Beratungsstelle und der Koordination nationaler BIM-Aktivitäten, ist das BIM-Portal ein weiterer wichtiger Baustein von BIM Deutschland. 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de-DE" sz="18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de-DE" sz="18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de-DE" sz="18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de-DE" sz="18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de-DE" sz="18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de-DE" sz="18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de-DE" sz="1800" dirty="0"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r>
              <a:rPr lang="de-DE" sz="1800" dirty="0">
                <a:ea typeface="+mn-lt"/>
                <a:cs typeface="+mn-lt"/>
              </a:rPr>
              <a:t>Harmonisierter Rahmen für die digitale Beauftragung und Abwicklung von Bauleistungen durch das Zusammenspiel der einzelnen Module des BIM-Portals</a:t>
            </a:r>
          </a:p>
          <a:p>
            <a:pPr marL="0" indent="0">
              <a:lnSpc>
                <a:spcPct val="100000"/>
              </a:lnSpc>
              <a:buNone/>
              <a:defRPr/>
            </a:pPr>
            <a:endParaRPr lang="de-DE" sz="1800" dirty="0">
              <a:solidFill>
                <a:sysClr val="windowText" lastClr="00000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D1BBF0A-36B8-9A73-5514-7DFF3BCFCC72}"/>
              </a:ext>
            </a:extLst>
          </p:cNvPr>
          <p:cNvGrpSpPr/>
          <p:nvPr/>
        </p:nvGrpSpPr>
        <p:grpSpPr>
          <a:xfrm>
            <a:off x="1567390" y="2855744"/>
            <a:ext cx="9057220" cy="2854842"/>
            <a:chOff x="1567390" y="2855744"/>
            <a:chExt cx="9057220" cy="2854842"/>
          </a:xfrm>
        </p:grpSpPr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ADC89644-081A-EEFC-46EC-658D4696D78A}"/>
                </a:ext>
              </a:extLst>
            </p:cNvPr>
            <p:cNvGrpSpPr/>
            <p:nvPr/>
          </p:nvGrpSpPr>
          <p:grpSpPr>
            <a:xfrm>
              <a:off x="7030118" y="2894367"/>
              <a:ext cx="3495159" cy="2742663"/>
              <a:chOff x="7607492" y="2925859"/>
              <a:chExt cx="2897392" cy="2403142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65168766-64E6-E5D8-1E75-FBE6EC341D5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9688" t="19792" r="28078" b="17934"/>
              <a:stretch/>
            </p:blipFill>
            <p:spPr>
              <a:xfrm>
                <a:off x="7607492" y="2925859"/>
                <a:ext cx="2897392" cy="2403142"/>
              </a:xfrm>
              <a:prstGeom prst="rect">
                <a:avLst/>
              </a:prstGeom>
            </p:spPr>
          </p:pic>
          <p:pic>
            <p:nvPicPr>
              <p:cNvPr id="19" name="Grafik 18">
                <a:extLst>
                  <a:ext uri="{FF2B5EF4-FFF2-40B4-BE49-F238E27FC236}">
                    <a16:creationId xmlns:a16="http://schemas.microsoft.com/office/drawing/2014/main" id="{F4A1BB5B-7EF0-A1D4-2E12-DA8365421A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51384" y="3083011"/>
                <a:ext cx="857139" cy="1435282"/>
              </a:xfrm>
              <a:prstGeom prst="rect">
                <a:avLst/>
              </a:prstGeom>
            </p:spPr>
          </p:pic>
        </p:grpSp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C6CA6EAF-35EA-D113-147E-FAA9C17C7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1" r="5631"/>
            <a:stretch/>
          </p:blipFill>
          <p:spPr>
            <a:xfrm>
              <a:off x="7209361" y="3065158"/>
              <a:ext cx="3194010" cy="1651993"/>
            </a:xfrm>
            <a:prstGeom prst="rect">
              <a:avLst/>
            </a:prstGeom>
          </p:spPr>
        </p:pic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689162B-9733-C050-1980-D4E1250293CF}"/>
                </a:ext>
              </a:extLst>
            </p:cNvPr>
            <p:cNvSpPr/>
            <p:nvPr/>
          </p:nvSpPr>
          <p:spPr>
            <a:xfrm>
              <a:off x="6909271" y="5309706"/>
              <a:ext cx="525861" cy="3535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59E29644-36DE-7688-BC5C-388E16B5295D}"/>
                </a:ext>
              </a:extLst>
            </p:cNvPr>
            <p:cNvSpPr/>
            <p:nvPr/>
          </p:nvSpPr>
          <p:spPr>
            <a:xfrm>
              <a:off x="10098749" y="5318293"/>
              <a:ext cx="525861" cy="3535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A37F1C7D-10AE-EFE2-E29F-9E85583A84DB}"/>
                </a:ext>
              </a:extLst>
            </p:cNvPr>
            <p:cNvGrpSpPr/>
            <p:nvPr/>
          </p:nvGrpSpPr>
          <p:grpSpPr>
            <a:xfrm>
              <a:off x="1567390" y="2855744"/>
              <a:ext cx="3919803" cy="2854842"/>
              <a:chOff x="956930" y="2984394"/>
              <a:chExt cx="4530263" cy="3299448"/>
            </a:xfrm>
          </p:grpSpPr>
          <p:grpSp>
            <p:nvGrpSpPr>
              <p:cNvPr id="25" name="Gruppieren 24">
                <a:extLst>
                  <a:ext uri="{FF2B5EF4-FFF2-40B4-BE49-F238E27FC236}">
                    <a16:creationId xmlns:a16="http://schemas.microsoft.com/office/drawing/2014/main" id="{690F984F-DDC0-224B-F4CE-2E655885AD7C}"/>
                  </a:ext>
                </a:extLst>
              </p:cNvPr>
              <p:cNvGrpSpPr/>
              <p:nvPr/>
            </p:nvGrpSpPr>
            <p:grpSpPr>
              <a:xfrm>
                <a:off x="1080000" y="2984394"/>
                <a:ext cx="4098849" cy="3216380"/>
                <a:chOff x="1080000" y="2984394"/>
                <a:chExt cx="4098849" cy="3216380"/>
              </a:xfrm>
            </p:grpSpPr>
            <p:grpSp>
              <p:nvGrpSpPr>
                <p:cNvPr id="12" name="Gruppieren 11">
                  <a:extLst>
                    <a:ext uri="{FF2B5EF4-FFF2-40B4-BE49-F238E27FC236}">
                      <a16:creationId xmlns:a16="http://schemas.microsoft.com/office/drawing/2014/main" id="{8E99FE2A-4335-7991-1C3E-BE835E664639}"/>
                    </a:ext>
                  </a:extLst>
                </p:cNvPr>
                <p:cNvGrpSpPr/>
                <p:nvPr/>
              </p:nvGrpSpPr>
              <p:grpSpPr>
                <a:xfrm>
                  <a:off x="1080000" y="2984394"/>
                  <a:ext cx="4098849" cy="3216380"/>
                  <a:chOff x="7607492" y="2925859"/>
                  <a:chExt cx="2897392" cy="2403142"/>
                </a:xfrm>
              </p:grpSpPr>
              <p:pic>
                <p:nvPicPr>
                  <p:cNvPr id="13" name="Grafik 12">
                    <a:extLst>
                      <a:ext uri="{FF2B5EF4-FFF2-40B4-BE49-F238E27FC236}">
                        <a16:creationId xmlns:a16="http://schemas.microsoft.com/office/drawing/2014/main" id="{8D2DE629-1A8A-5533-652D-576BFD6C58F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29688" t="19792" r="28078" b="17934"/>
                  <a:stretch/>
                </p:blipFill>
                <p:spPr>
                  <a:xfrm>
                    <a:off x="7607492" y="2925859"/>
                    <a:ext cx="2897392" cy="2403142"/>
                  </a:xfrm>
                  <a:prstGeom prst="rect">
                    <a:avLst/>
                  </a:prstGeom>
                </p:spPr>
              </p:pic>
              <p:pic>
                <p:nvPicPr>
                  <p:cNvPr id="16" name="Grafik 15">
                    <a:extLst>
                      <a:ext uri="{FF2B5EF4-FFF2-40B4-BE49-F238E27FC236}">
                        <a16:creationId xmlns:a16="http://schemas.microsoft.com/office/drawing/2014/main" id="{B0B29C87-9C72-A771-6038-C63E31C0CDB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8651384" y="3083011"/>
                    <a:ext cx="857139" cy="1435282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26" name="Picture 2" descr="Ein Bild, das Text, Screenshot, Person, Design enthält.&#10;&#10;Beschreibung automatisch generiert.">
                  <a:extLst>
                    <a:ext uri="{FF2B5EF4-FFF2-40B4-BE49-F238E27FC236}">
                      <a16:creationId xmlns:a16="http://schemas.microsoft.com/office/drawing/2014/main" id="{13FE8D4C-014F-7CC8-AAD4-DB79E263824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4160"/>
                <a:stretch/>
              </p:blipFill>
              <p:spPr bwMode="auto">
                <a:xfrm>
                  <a:off x="1220582" y="3159168"/>
                  <a:ext cx="3779121" cy="20813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23550CDD-667C-68C1-4BC1-F7E588F86148}"/>
                  </a:ext>
                </a:extLst>
              </p:cNvPr>
              <p:cNvSpPr/>
              <p:nvPr/>
            </p:nvSpPr>
            <p:spPr>
              <a:xfrm>
                <a:off x="956930" y="5869172"/>
                <a:ext cx="616689" cy="4146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EB806584-5EA3-0539-F228-D7CB67DF221E}"/>
                  </a:ext>
                </a:extLst>
              </p:cNvPr>
              <p:cNvSpPr/>
              <p:nvPr/>
            </p:nvSpPr>
            <p:spPr>
              <a:xfrm>
                <a:off x="4870504" y="5864426"/>
                <a:ext cx="616689" cy="4146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B21AD6-5893-B493-7CE4-E182605B5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106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46004D5-175E-6312-1EF5-746B3ADDA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Motivation - Vereinheitlichung der Datenanforderungen​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A7BB337B-CDBC-B723-5F63-62B085520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Die digitale Zusammenarbeit erfordert konsistente Daten und verlustfreie, einfache Prozesse.​</a:t>
            </a:r>
          </a:p>
          <a:p>
            <a:r>
              <a:rPr lang="de-DE" sz="2000" dirty="0"/>
              <a:t>Eine zielgerichtete und eindeutige Kommunikation zwischen Auftraggeber und Auftragnehmer ist sicherzustellen ​</a:t>
            </a:r>
          </a:p>
          <a:p>
            <a:r>
              <a:rPr lang="de-DE" sz="2000" dirty="0"/>
              <a:t>Notwendige Entscheidungen können dadurch transparenter getroffen werden.​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9F35F82-A6E7-271F-934B-C15B00DB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8843C4-34AB-64F9-EB7E-1285A6049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63D396-6A24-0763-BECF-266D68B67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39198"/>
            <a:ext cx="5040311" cy="309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B2DED80-31C3-4303-A825-7D81D6C0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0229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B8908-A73F-7C86-A39B-04D155B2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BIM-Portal des Bundes - Werkzeuge für die BIM-basierte Projektabwicklung​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B7F89A-DD94-B107-250A-BAB7BF9F0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Das BIM-Portal unterstützt sowohl öffentliche Auftraggeber als auch deren Auftragnehmer. Öffentliche Organisationen (z.B. Landesbetriebe oder Bauverwaltungen) können sich eigene Bereiche im BIM-Portal einrichten. ​</a:t>
            </a:r>
          </a:p>
          <a:p>
            <a:r>
              <a:rPr lang="de-DE" sz="2000" dirty="0"/>
              <a:t>Öffentliche Auftraggeber finden auf dem BIM-Portal des Bundes Vorlagen, die sie bei der Definition detaillierter Informationsanforderungen für alle Leistungsphasen unterstützen. ​</a:t>
            </a:r>
          </a:p>
          <a:p>
            <a:r>
              <a:rPr lang="de-DE" sz="2000" dirty="0"/>
              <a:t>Die Informationsanforderungen stehen als maschinell verarbeitbare IDS-Dateien zur Verfügung, um:</a:t>
            </a:r>
            <a:br>
              <a:rPr lang="de-DE" sz="2000" dirty="0"/>
            </a:br>
            <a:endParaRPr lang="de-DE" sz="2000" dirty="0"/>
          </a:p>
          <a:p>
            <a:pPr lvl="1"/>
            <a:r>
              <a:rPr lang="de-DE" sz="1800" dirty="0"/>
              <a:t>eine Prüfung zu ermöglichen, ob während der Planung, der Bauausführung und des Betriebs die angeforderten Informationen auch korrekt und vollständig erfasst wurden.​</a:t>
            </a:r>
          </a:p>
          <a:p>
            <a:pPr lvl="1"/>
            <a:r>
              <a:rPr lang="de-DE" sz="1800" dirty="0"/>
              <a:t>Auftragnehmer zu unterstützen, die notwendigen Informationen im BIM-Modell zu hinterlegen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7C7026-8E6A-3389-9FCF-21BACCD7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9F886C-B874-A709-9B86-9AD1FF3CB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02DC66-A51B-F564-8602-AEE13E331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062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7C80DE-114D-A7AA-859B-DEB8F3FA4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Auftraggeber-Informationsanforderungen​</a:t>
            </a:r>
            <a:br>
              <a:rPr lang="de-DE"/>
            </a:br>
            <a:r>
              <a:rPr lang="de-DE"/>
              <a:t>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7C4B86-E5E9-E87D-F0A0-C83E7864A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Die benötigten Informationen "Wann wird was, von wem, in welcher Qualität und wie geliefert?" an das geforderte digitale Bauwerksmodell müssen eindeutig und verständlich formuliert sein.​</a:t>
            </a:r>
          </a:p>
          <a:p>
            <a:r>
              <a:rPr lang="de-DE" sz="2000" dirty="0"/>
              <a:t>Dies wird durch den Auftraggeber im Rahmen der Ausschreibung in den Auftraggeber-Informationsanforderungen (AIA) festgelegt.​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DFA365-DDC2-47A9-41E3-23BA033A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F8E936-8F19-7F3E-C098-6ACA3D2B1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273C7FE-90DE-B1B1-125D-8E513EE8F1CC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239199"/>
            <a:ext cx="4716463" cy="29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BD0929D-235F-3D59-FEEF-3D6D4FAF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974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4E25C1-215F-E383-43BE-3597EFA76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 des BIM-Portals​</a:t>
            </a:r>
            <a:br>
              <a:rPr lang="de-DE" dirty="0"/>
            </a:br>
            <a:r>
              <a:rPr lang="de-DE" dirty="0"/>
              <a:t>​</a:t>
            </a:r>
            <a:br>
              <a:rPr lang="de-DE" dirty="0"/>
            </a:br>
            <a:r>
              <a:rPr lang="de-DE" dirty="0"/>
              <a:t>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355314F-907C-6E6A-8D3E-F7BB79ACD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/>
              <a:t>Das BIM-Portal liefert eine technische Unterstützung zur Informationsanforderung und Informationslieferung durch:​</a:t>
            </a:r>
            <a:br>
              <a:rPr lang="de-DE" sz="2000" dirty="0"/>
            </a:br>
            <a:endParaRPr lang="de-DE" sz="2000" dirty="0"/>
          </a:p>
          <a:p>
            <a:pPr lvl="1"/>
            <a:r>
              <a:rPr lang="de-DE" dirty="0"/>
              <a:t>Einheitliche Merkmale und Klassifikationen für Modellobjekte​</a:t>
            </a:r>
          </a:p>
          <a:p>
            <a:pPr lvl="1"/>
            <a:r>
              <a:rPr lang="de-DE" dirty="0"/>
              <a:t>Prüfbare Auftraggeber-Informationsanforderungen (AIA)​</a:t>
            </a:r>
          </a:p>
          <a:p>
            <a:pPr lvl="1"/>
            <a:r>
              <a:rPr lang="de-DE" dirty="0"/>
              <a:t>Konfigurierbare Vorlagen für die Modellerstellung​</a:t>
            </a:r>
          </a:p>
          <a:p>
            <a:pPr lvl="1"/>
            <a:r>
              <a:rPr lang="de-DE" dirty="0"/>
              <a:t>Qualitätssicherung durch digitale Prüfregeln​ (IDS)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A8D8F9-5AE3-F5DD-B512-32BA96C46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A06A95D-29D4-52E8-4DC5-51AD0A714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23148E9-74DB-922F-AE44-87A1B60C1B09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39199"/>
            <a:ext cx="5364873" cy="3795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3A9DD9F-93FE-3A6F-7A9F-5BED2253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52194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2FF9A7-DBA9-A818-D144-1E83D585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kann das BIM-Portal nutzen?​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A0598A-7F42-9202-BAAF-E871E6FC9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Nutzung der Inhalte durch alle Akteure der Wertschöpfungskette Planen, Bauen und Betreiben (auch ohne Registrierung)​</a:t>
            </a:r>
          </a:p>
          <a:p>
            <a:r>
              <a:rPr lang="de-DE" sz="2000" dirty="0"/>
              <a:t>Registrierte Nutzer werden über Änderungen automatisch informiert​</a:t>
            </a:r>
          </a:p>
          <a:p>
            <a:r>
              <a:rPr lang="de-DE" sz="2000" dirty="0"/>
              <a:t>Organisationen können auf Antrag eigene Bereiche einrichten und verwalten​</a:t>
            </a:r>
          </a:p>
          <a:p>
            <a:r>
              <a:rPr lang="de-DE" sz="2000" dirty="0"/>
              <a:t>Einbindung bereits existierender externer Datenkataloge möglich​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976C52-41A1-2629-6ED5-38BAE2F42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590565-8303-D093-B7B7-B7178C0DF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3D93B992-50D0-7D6C-40B6-30A566B1475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42B681FB-E4C9-3C48-1DF4-0181DF8A61BC}"/>
              </a:ext>
            </a:extLst>
          </p:cNvPr>
          <p:cNvGrpSpPr/>
          <p:nvPr/>
        </p:nvGrpSpPr>
        <p:grpSpPr>
          <a:xfrm>
            <a:off x="6419437" y="2239198"/>
            <a:ext cx="4716874" cy="3004894"/>
            <a:chOff x="5900761" y="1442946"/>
            <a:chExt cx="6220342" cy="3962681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0C7DF58-5306-4A49-AD7D-E9F338DA8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00761" y="1442946"/>
              <a:ext cx="6220342" cy="3343492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E4AC680-9524-4DF1-B359-FB5BADD2B0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68" b="6844"/>
            <a:stretch/>
          </p:blipFill>
          <p:spPr>
            <a:xfrm>
              <a:off x="5900761" y="3756431"/>
              <a:ext cx="2519221" cy="1649196"/>
            </a:xfrm>
            <a:prstGeom prst="rect">
              <a:avLst/>
            </a:prstGeom>
          </p:spPr>
        </p:pic>
      </p:grp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7B0EE3-6453-B658-7E25-DBF12AD5A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773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FB349F-C1F9-C41E-8F17-4428EFE7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Modul Merkmale​</a:t>
            </a:r>
            <a:br>
              <a:rPr lang="de-DE"/>
            </a:br>
            <a:r>
              <a:rPr lang="de-DE"/>
              <a:t>​</a:t>
            </a:r>
            <a:br>
              <a:rPr lang="de-DE"/>
            </a:b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A05C6-3EF3-014A-9149-7D02FDAC1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1800" dirty="0"/>
              <a:t>Um die Kompatibilität von Informationen zu garantieren, müssen alle Beteiligten denselben Wortschatz nutzen.​</a:t>
            </a:r>
          </a:p>
          <a:p>
            <a:pPr marL="0" indent="0">
              <a:buNone/>
            </a:pPr>
            <a:r>
              <a:rPr lang="de-DE" sz="1800" dirty="0"/>
              <a:t>Im Modul Merkmale des BIM-Portals finden Nutzer eine strukturierte und abgestimmte Wissensbasis für wichtige Informationen im Bauwesen nach der DIN EN ISO 23386:​</a:t>
            </a:r>
            <a:br>
              <a:rPr lang="de-DE" sz="1800" dirty="0"/>
            </a:br>
            <a:endParaRPr lang="de-DE" sz="1800" dirty="0"/>
          </a:p>
          <a:p>
            <a:pPr lvl="1"/>
            <a:r>
              <a:rPr lang="de-DE" dirty="0"/>
              <a:t>Ein Merkmal beschreibt eine Eigenschaft eines konkreten Objektes ​</a:t>
            </a:r>
          </a:p>
          <a:p>
            <a:pPr lvl="1"/>
            <a:r>
              <a:rPr lang="de-DE" dirty="0"/>
              <a:t>Zur besseren Organisation von Merkmalen können diese in Gruppen strukturiert werden​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0C5C62-72A1-0CB5-F907-A037EEDF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C0F6D6-8E13-FF74-8139-E8817134B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59488FB-AF2E-AD0A-210F-E7F3761C2A1A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14" t="11" r="-3022" b="-6046"/>
          <a:stretch/>
        </p:blipFill>
        <p:spPr bwMode="auto">
          <a:xfrm>
            <a:off x="6419850" y="2341820"/>
            <a:ext cx="4716463" cy="375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D9D9CD-2D18-6CA4-CFE7-821D090AF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57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5EBC9D-B2D9-B353-971F-93F4EF7F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Pflege von Merkmalen​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F663F4-3157-3D4A-795A-7D2A127718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Die zentral bereitgestellten Merkmale und Merkmalsgruppen werden durch eine Pflegestelle festgelegt.​</a:t>
            </a:r>
          </a:p>
          <a:p>
            <a:r>
              <a:rPr lang="de-DE" sz="2000" dirty="0"/>
              <a:t>Die Merkmale und Merkmalsgruppen werden nach einem standardisierten Prozess regelmäßig aktualisiert.​</a:t>
            </a:r>
          </a:p>
          <a:p>
            <a:r>
              <a:rPr lang="de-DE" sz="2000" dirty="0"/>
              <a:t>Nutzer des BIM-Portals können Merkmale und Merkmalsgruppen vorschlagen.​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5FA895-A600-821A-905C-7B0FEE14E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E0FB2-787E-6D08-B02C-71B4DE7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680DD524-5BFC-84C8-13EC-09E0F7801742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7" t="5408" r="14895" b="3157"/>
          <a:stretch/>
        </p:blipFill>
        <p:spPr bwMode="auto">
          <a:xfrm>
            <a:off x="6419850" y="2239199"/>
            <a:ext cx="4716463" cy="34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AD36C-1F99-437F-E5A8-B029C9D4C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75674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D8787-54AD-6613-FB86-AAE26CA7F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E7C1A8-BF95-A382-DD67-80B49B4B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Agenda</a:t>
            </a:r>
            <a:br>
              <a:rPr lang="de-DE" dirty="0"/>
            </a:b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0CE88F-C4A0-277B-F8EE-77183A0AA0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indent="-215900"/>
            <a:r>
              <a:rPr lang="de-DE" dirty="0"/>
              <a:t>Begrüßung und Vorstellung</a:t>
            </a:r>
          </a:p>
          <a:p>
            <a:pPr marL="215900" indent="-215900"/>
            <a:r>
              <a:rPr lang="de-DE" dirty="0"/>
              <a:t>BIM Deutschland und das BIM-Portal des Bundes</a:t>
            </a:r>
          </a:p>
          <a:p>
            <a:r>
              <a:rPr lang="de-DE" dirty="0"/>
              <a:t>Überblick über den Hackathon</a:t>
            </a:r>
          </a:p>
          <a:p>
            <a:r>
              <a:rPr lang="de-DE" dirty="0"/>
              <a:t>Ablauf des Hackathons</a:t>
            </a:r>
          </a:p>
          <a:p>
            <a:r>
              <a:rPr lang="de-DE" dirty="0"/>
              <a:t>Vorstellung der Challenges</a:t>
            </a:r>
          </a:p>
          <a:p>
            <a:r>
              <a:rPr lang="de-DE" dirty="0"/>
              <a:t>Technische Infrastruktur und Ressourcen</a:t>
            </a:r>
          </a:p>
          <a:p>
            <a:r>
              <a:rPr lang="de-DE" dirty="0"/>
              <a:t>Fragen und Antworten </a:t>
            </a:r>
          </a:p>
          <a:p>
            <a:r>
              <a:rPr lang="de-DE" dirty="0"/>
              <a:t>Abschluss und Ausblick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B97A8E-8612-BA27-8FF9-1A7741F24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8605E3-045D-75C9-0AC8-2F68140ED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B6BFCC-043C-6801-29A5-67D9185F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83300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C6B6E-EC80-C458-1A64-9C42CB29F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Modul AIA - Inhalte von AIA-Dokumenten​</a:t>
            </a:r>
            <a:br>
              <a:rPr lang="de-DE"/>
            </a:br>
            <a:r>
              <a:rPr lang="de-DE"/>
              <a:t>​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EF7BDC-EF35-FF54-0062-4470D6D58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5689" y="2239199"/>
            <a:ext cx="5364161" cy="3961575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/>
              <a:t>AIA  (Auftragsinformationsanforderungen) sind ein Teil der BIM-Ausschreibungsunterlagen und beschreiben verschiedene Aspekte zum modellbasierten Arbeiten:​</a:t>
            </a:r>
          </a:p>
          <a:p>
            <a:pPr lvl="1"/>
            <a:r>
              <a:rPr lang="de-DE" sz="1800" dirty="0"/>
              <a:t>Anwendungsfälle​</a:t>
            </a:r>
          </a:p>
          <a:p>
            <a:pPr lvl="1"/>
            <a:r>
              <a:rPr lang="de-DE" sz="1800" dirty="0"/>
              <a:t>Verantwortlichkeiten​</a:t>
            </a:r>
          </a:p>
          <a:p>
            <a:pPr lvl="1"/>
            <a:r>
              <a:rPr lang="de-DE" sz="1800" dirty="0"/>
              <a:t>Zusammenarbeit​</a:t>
            </a:r>
          </a:p>
          <a:p>
            <a:pPr lvl="1"/>
            <a:r>
              <a:rPr lang="de-DE" sz="1800" dirty="0"/>
              <a:t>Liefergegenstände​</a:t>
            </a:r>
          </a:p>
          <a:p>
            <a:pPr lvl="1"/>
            <a:r>
              <a:rPr lang="de-DE" sz="1800" dirty="0"/>
              <a:t>Modellierungsvorgaben​</a:t>
            </a:r>
          </a:p>
          <a:p>
            <a:pPr lvl="1"/>
            <a:r>
              <a:rPr lang="de-DE" sz="1800" dirty="0"/>
              <a:t>Qualitätssicherung​</a:t>
            </a:r>
          </a:p>
          <a:p>
            <a:pPr lvl="1"/>
            <a:r>
              <a:rPr lang="de-DE" sz="1800" dirty="0"/>
              <a:t>Gemeinsame Datenumgebung​</a:t>
            </a:r>
          </a:p>
          <a:p>
            <a:pPr lvl="1"/>
            <a:r>
              <a:rPr lang="de-DE" sz="1800" dirty="0"/>
              <a:t>…​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0021DE-59DA-E92C-9391-DA3733741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5D78DE-8B40-36AC-B321-5FA70055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79D85E34-381F-DC05-C6D8-AC787D0DCFEF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239199"/>
            <a:ext cx="4716463" cy="333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8597D70-D8EE-7A30-836B-9A447FED8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07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B5EB1-BA9D-AAA5-221E-D57D73FA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Erstellung von AIA-Dokumenten (1/2)​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80AD44-3D04-1B5F-5F55-AD4E36568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/>
              <a:t>Der Auftraggeber nutzt das BIM-Portal bei der Erstellung von AIA für eine konkrete Ausschreibung.​</a:t>
            </a:r>
          </a:p>
          <a:p>
            <a:pPr marL="0" indent="0">
              <a:buNone/>
            </a:pPr>
            <a:r>
              <a:rPr lang="de-DE" sz="2000" dirty="0"/>
              <a:t>Als Basis für neue AIA kann der Auftraggeber entweder ​</a:t>
            </a:r>
            <a:br>
              <a:rPr lang="de-DE" sz="2000" dirty="0"/>
            </a:br>
            <a:endParaRPr lang="de-DE" sz="2000" dirty="0"/>
          </a:p>
          <a:p>
            <a:pPr lvl="1"/>
            <a:r>
              <a:rPr lang="de-DE" dirty="0"/>
              <a:t>vorhandene AIA vorangegangener Ausschreibungen nutzen oder ​</a:t>
            </a:r>
          </a:p>
          <a:p>
            <a:pPr lvl="1"/>
            <a:r>
              <a:rPr lang="de-DE" dirty="0"/>
              <a:t>sich mit Bausteinen seine eigenen AIA zusammenstellen.​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E4DBF-233D-8DA0-B7FC-E88E0C89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5D3A9A-6B1D-4087-5866-053FA53A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Vorgespräch Hackathon 2025 zur Weiterentwicklung des BIM-Portals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CA10662-1F85-B634-A104-DAB9D71FC7D2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381057"/>
            <a:ext cx="4716463" cy="367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03B9E5-07DA-438A-575A-D6BCA9E64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7903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4B5EB1-BA9D-AAA5-221E-D57D73FA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Erstellung von AIA-Dokumenten (2/2)​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80AD44-3D04-1B5F-5F55-AD4E36568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Das BIM-Portal bietet eine umfangreiche Auswahl an Bausteinen für die AIA-Erstellung an.​</a:t>
            </a:r>
          </a:p>
          <a:p>
            <a:r>
              <a:rPr lang="de-DE" sz="2000" dirty="0"/>
              <a:t>Fehlen bestimmte Informationen, können Nutzer neue AIA-Bausteine anlegen und bereitstellen.​</a:t>
            </a:r>
          </a:p>
          <a:p>
            <a:r>
              <a:rPr lang="de-DE" sz="2000" dirty="0"/>
              <a:t>Innerhalb von Organisationen können auf diese Weise eigene AIA-Bausteinkataloge angelegt und gepflegt werden.​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E0E4DBF-233D-8DA0-B7FC-E88E0C89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5D3A9A-6B1D-4087-5866-053FA53AC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CA10662-1F85-B634-A104-DAB9D71FC7D2}"/>
              </a:ext>
            </a:extLst>
          </p:cNvPr>
          <p:cNvPicPr>
            <a:picLocks noGrp="1" noChangeAspect="1" noChangeArrowheads="1"/>
          </p:cNvPicPr>
          <p:nvPr>
            <p:ph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2381057"/>
            <a:ext cx="4716463" cy="367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E67D81-970D-A56E-3A93-E2CF022C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1322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12AC9-6494-A48F-4833-A4787A6C6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CCF5638A-E16C-0D4A-E5DF-7C04E4D3D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REST-API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56D227E-2F6D-D13E-47F8-F56F0246C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Die REST-API dient dem dem lesenden Zugriff auf die Informationselemente des BIM-Portals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Sie ermöglicht die Integration dieser Elemente in Autorensoftware, bspw. für die Bereitstellung von Objektvorlagen für Modellobjekte und korrespondierender Prüfregeln (IDS)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DE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Datumsplatzhalter 3">
            <a:extLst>
              <a:ext uri="{FF2B5EF4-FFF2-40B4-BE49-F238E27FC236}">
                <a16:creationId xmlns:a16="http://schemas.microsoft.com/office/drawing/2014/main" id="{0C9F848A-FB0D-E49A-ABB3-EE5FFB5A8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08.09.2025</a:t>
            </a:r>
            <a:endParaRPr lang="de-DE" dirty="0"/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FB6B55CE-D17C-9955-C320-A7BD42945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00000" y="6474875"/>
            <a:ext cx="859088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Vorgespräch Hackathon 2025 zur Weiterentwicklung des BIM-Portals</a:t>
            </a:r>
            <a:endParaRPr lang="de-DE" dirty="0"/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12F41007-8544-3A09-6EE4-33A43F2065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088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58C6C-88D5-4361-814E-A7B9E0BAAA1B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53BAEEC-D6DD-1D0A-AF1E-4D20A99B5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82183" y="2174140"/>
            <a:ext cx="4370568" cy="28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358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68C75-D9D0-BD7D-4C93-289AABC1E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41914834-1047-8E72-D34A-164B5F593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REST-API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4ECD9BC-330D-67A2-5422-DC59B4EF7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REST-API kann gegliedert nach den Modulen des BIM-Portals betrachtet werden:</a:t>
            </a:r>
          </a:p>
          <a:p>
            <a:pPr marL="501750" lvl="1" indent="-285750">
              <a:spcAft>
                <a:spcPts val="600"/>
              </a:spcAft>
            </a:pPr>
            <a:r>
              <a:rPr lang="de-DE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Infrastruktur</a:t>
            </a:r>
          </a:p>
          <a:p>
            <a:pPr marL="501750" lvl="1" indent="-285750">
              <a:spcAft>
                <a:spcPts val="600"/>
              </a:spcAft>
            </a:pPr>
            <a:r>
              <a:rPr lang="de-DE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Merkmale </a:t>
            </a:r>
          </a:p>
          <a:p>
            <a:pPr marL="501750" lvl="1" indent="-285750">
              <a:spcAft>
                <a:spcPts val="600"/>
              </a:spcAft>
            </a:pPr>
            <a:r>
              <a:rPr lang="de-DE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AIA-Modul </a:t>
            </a:r>
          </a:p>
        </p:txBody>
      </p:sp>
      <p:sp>
        <p:nvSpPr>
          <p:cNvPr id="34" name="Datumsplatzhalter 3">
            <a:extLst>
              <a:ext uri="{FF2B5EF4-FFF2-40B4-BE49-F238E27FC236}">
                <a16:creationId xmlns:a16="http://schemas.microsoft.com/office/drawing/2014/main" id="{11A718BD-E229-92F4-078B-F2DF5C78E6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08.09.2025</a:t>
            </a:r>
            <a:endParaRPr lang="de-DE" dirty="0"/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1338E173-D587-EC05-9597-35E1234C53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00000" y="6474875"/>
            <a:ext cx="859088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Vorgespräch Hackathon 2025 zur Weiterentwicklung des BIM-Portals</a:t>
            </a:r>
            <a:endParaRPr lang="de-DE" dirty="0"/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51C81EB6-B89B-F8CD-9923-D16544576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088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58C6C-88D5-4361-814E-A7B9E0BAAA1B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F61A59F-3817-BAF9-050C-70DE83B345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41668" y="2103224"/>
            <a:ext cx="3771900" cy="150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F0FB5-6523-7185-2C46-619507E29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37CDFFAA-EA1B-D566-1D7F-5B22857E1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REST-API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37E3BE1-D2E1-FD66-8EF9-627C74A35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Die Dokumentation der REST-API erfolgt auf GitHub:</a:t>
            </a:r>
            <a:b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b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2000" u="sng" dirty="0">
                <a:solidFill>
                  <a:srgbClr val="212529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/>
              </a:rPr>
              <a:t>https://github.com/bimdeutschland/BIM-Portal-REST-API-Dokumentation</a:t>
            </a:r>
            <a:endParaRPr lang="de-DE" sz="2000" u="sng" dirty="0">
              <a:solidFill>
                <a:srgbClr val="212529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endParaRPr lang="de-DE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Datumsplatzhalter 3">
            <a:extLst>
              <a:ext uri="{FF2B5EF4-FFF2-40B4-BE49-F238E27FC236}">
                <a16:creationId xmlns:a16="http://schemas.microsoft.com/office/drawing/2014/main" id="{7487E8A1-C07D-7149-F762-9BCC24348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08.09.2025</a:t>
            </a:r>
            <a:endParaRPr lang="de-DE" dirty="0"/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2187BE90-F1AB-1AAA-80B9-0EA0579B30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00000" y="6474875"/>
            <a:ext cx="859088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Vorgespräch Hackathon 2025 zur Weiterentwicklung des BIM-Portals</a:t>
            </a:r>
            <a:endParaRPr lang="de-DE" dirty="0"/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0825387A-77C9-ED8C-1FBE-B06118554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088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58C6C-88D5-4361-814E-A7B9E0BAAA1B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F109ED6-0795-2270-843C-610A180172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0563" y="2239199"/>
            <a:ext cx="5410318" cy="3860797"/>
          </a:xfrm>
          <a:prstGeom prst="rect">
            <a:avLst/>
          </a:prstGeom>
        </p:spPr>
      </p:pic>
      <p:pic>
        <p:nvPicPr>
          <p:cNvPr id="9" name="Bildplatzhalter 5">
            <a:extLst>
              <a:ext uri="{FF2B5EF4-FFF2-40B4-BE49-F238E27FC236}">
                <a16:creationId xmlns:a16="http://schemas.microsoft.com/office/drawing/2014/main" id="{221ACFD4-19F6-F7BA-673D-FD460CAAB6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8028" b="8028"/>
          <a:stretch>
            <a:fillRect/>
          </a:stretch>
        </p:blipFill>
        <p:spPr>
          <a:xfrm>
            <a:off x="1270044" y="3923208"/>
            <a:ext cx="1334410" cy="112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795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2A828-16E8-61F2-666A-83D16A257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1">
            <a:extLst>
              <a:ext uri="{FF2B5EF4-FFF2-40B4-BE49-F238E27FC236}">
                <a16:creationId xmlns:a16="http://schemas.microsoft.com/office/drawing/2014/main" id="{140C3D3A-1EF3-D08F-B745-469B020C9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REST-API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072401-B5C6-1E16-F142-65DDEFF4B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 die REST-API sind im die folgenden Informationen abrufbar:</a:t>
            </a:r>
          </a:p>
          <a:p>
            <a:pPr>
              <a:spcAft>
                <a:spcPts val="600"/>
              </a:spcAft>
            </a:pPr>
            <a: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Merkmalsgruppen und Merkmale</a:t>
            </a:r>
          </a:p>
          <a:p>
            <a:pPr>
              <a:spcAft>
                <a:spcPts val="600"/>
              </a:spcAft>
            </a:pPr>
            <a: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Informationsanforderungen</a:t>
            </a:r>
          </a:p>
          <a:p>
            <a:pPr lvl="1">
              <a:spcAft>
                <a:spcPts val="600"/>
              </a:spcAft>
            </a:pPr>
            <a:r>
              <a:rPr lang="de-D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LOIN im XML-, IDS- und  JSON-Format</a:t>
            </a:r>
          </a:p>
          <a:p>
            <a:pPr>
              <a:spcAft>
                <a:spcPts val="600"/>
              </a:spcAft>
            </a:pPr>
            <a: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Fachmodelle</a:t>
            </a:r>
          </a:p>
          <a:p>
            <a:pPr>
              <a:spcAft>
                <a:spcPts val="600"/>
              </a:spcAft>
            </a:pPr>
            <a: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Kontextinformationen</a:t>
            </a:r>
          </a:p>
          <a:p>
            <a:pPr>
              <a:spcAft>
                <a:spcPts val="600"/>
              </a:spcAft>
            </a:pPr>
            <a:r>
              <a:rPr lang="de-DE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Auftraggeber-Informationsanforderungen (AIA)</a:t>
            </a:r>
          </a:p>
          <a:p>
            <a:pPr marL="0" indent="0">
              <a:spcAft>
                <a:spcPts val="600"/>
              </a:spcAft>
              <a:buNone/>
            </a:pPr>
            <a:endParaRPr lang="de-DE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Datumsplatzhalter 3">
            <a:extLst>
              <a:ext uri="{FF2B5EF4-FFF2-40B4-BE49-F238E27FC236}">
                <a16:creationId xmlns:a16="http://schemas.microsoft.com/office/drawing/2014/main" id="{BA4AD177-1E66-1F24-5E6F-652C665C0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08.09.2025</a:t>
            </a:r>
            <a:endParaRPr lang="de-DE" dirty="0"/>
          </a:p>
        </p:txBody>
      </p:sp>
      <p:sp>
        <p:nvSpPr>
          <p:cNvPr id="35" name="Fußzeilenplatzhalter 4">
            <a:extLst>
              <a:ext uri="{FF2B5EF4-FFF2-40B4-BE49-F238E27FC236}">
                <a16:creationId xmlns:a16="http://schemas.microsoft.com/office/drawing/2014/main" id="{EDDAD3C8-3D09-0B1B-5B6D-177408558C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00000" y="6474875"/>
            <a:ext cx="859088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Vorgespräch Hackathon 2025 zur Weiterentwicklung des BIM-Portals</a:t>
            </a:r>
            <a:endParaRPr lang="de-DE" dirty="0"/>
          </a:p>
        </p:txBody>
      </p:sp>
      <p:sp>
        <p:nvSpPr>
          <p:cNvPr id="36" name="Foliennummernplatzhalter 5">
            <a:extLst>
              <a:ext uri="{FF2B5EF4-FFF2-40B4-BE49-F238E27FC236}">
                <a16:creationId xmlns:a16="http://schemas.microsoft.com/office/drawing/2014/main" id="{F1D9EE9F-9114-FB45-4570-62ED374DEE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088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58C6C-88D5-4361-814E-A7B9E0BAAA1B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70DE656-EB0D-89A5-683F-D2DCE03BA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0563" y="2239199"/>
            <a:ext cx="5410318" cy="38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58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ECE49-3C3B-E377-6E27-997E51883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3370CA-673F-473E-D3AD-E0342F123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4D78A6B-1889-FD29-3AD1-8E06BFD10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BFA8EC-798D-1073-026E-74A319C15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27</a:t>
            </a:fld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9B54E744-71D9-E9FF-CA45-45238152B9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Überblick über den Hackathon</a:t>
            </a:r>
          </a:p>
        </p:txBody>
      </p:sp>
    </p:spTree>
    <p:extLst>
      <p:ext uri="{BB962C8B-B14F-4D97-AF65-F5344CB8AC3E}">
        <p14:creationId xmlns:p14="http://schemas.microsoft.com/office/powerpoint/2010/main" val="4165072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C8C4FBD-1EB8-4BD2-7414-C5FFF3556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28CB94-7C82-1D23-3F7B-F8A6F40F1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über den Hackathon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415270F-BA17-2BDC-77D3-D2744AA7D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indent="-215900"/>
            <a:r>
              <a:rPr lang="de-DE" dirty="0"/>
              <a:t>Datum, Uhrzeit und Veranstaltungsort</a:t>
            </a:r>
          </a:p>
          <a:p>
            <a:pPr marL="215900" indent="-215900"/>
            <a:r>
              <a:rPr lang="de-DE" dirty="0"/>
              <a:t>Thema und Zielsetzung des Hackathons</a:t>
            </a:r>
          </a:p>
          <a:p>
            <a:pPr marL="215900" indent="-215900"/>
            <a:r>
              <a:rPr lang="de-DE" dirty="0"/>
              <a:t>Teilnahmebedingungen und Regeln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4F2447-6621-9BC3-C028-D541A3820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96049E-BD8D-90FC-256E-E698D3F21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8E5CBCC-C2BF-CFBE-48C5-8C4FA9A68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93020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793A-F572-A414-E391-9492965AA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731BD4-D1EF-491E-D141-DCA2573DA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über den Hackathon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F4F933D-903E-4BB5-B0A4-099C54BA0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2000" b="1" dirty="0"/>
              <a:t>Ziele </a:t>
            </a:r>
          </a:p>
          <a:p>
            <a:r>
              <a:rPr lang="de-DE" sz="2000" dirty="0"/>
              <a:t>Förderung der Entwicklung kreativer und innovativer Ideen für die Bauwirtschaft durch die Nutzung der REST-API des BIM-Portals.</a:t>
            </a:r>
          </a:p>
          <a:p>
            <a:r>
              <a:rPr lang="de-DE" sz="2000" dirty="0"/>
              <a:t>Förderung des interdisziplinären Austauschs, Vorantreiben der Digitalisierung im Bauwesen, Erlernen neuer Technologien und Vernetzung mit Branchenexperten. </a:t>
            </a:r>
          </a:p>
          <a:p>
            <a:r>
              <a:rPr lang="de-DE" sz="2000" dirty="0"/>
              <a:t>Entwicklung von Prototypen zur Verbesserung der Zusammenarbeit, Datenintegration und Effizienz in Bauprojekten.</a:t>
            </a:r>
          </a:p>
          <a:p>
            <a:r>
              <a:rPr lang="de-DE" sz="2000" dirty="0"/>
              <a:t>Kennenlernen von Nachwuchstalenten und Startups.</a:t>
            </a:r>
          </a:p>
          <a:p>
            <a:pPr marL="216000" lvl="1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AF5B2A-40C9-3FE2-4352-8771CB21C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C51B87-E4C2-4F0E-2489-333F5D74D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A6B0CB-478D-39A6-3BA8-B4D3871FE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DE4A4-0148-045E-30A9-D7E21517E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A16EC7-5518-AF97-C521-3080913BE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57C6DC-9B04-6214-3976-348E35321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100FA7B-BCD8-4319-4D5C-3CA4A356E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3</a:t>
            </a:fld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87F4868E-8CD0-CCA8-FCD0-6996C7DDAB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Begrüßung und Vorstellung</a:t>
            </a:r>
          </a:p>
        </p:txBody>
      </p:sp>
    </p:spTree>
    <p:extLst>
      <p:ext uri="{BB962C8B-B14F-4D97-AF65-F5344CB8AC3E}">
        <p14:creationId xmlns:p14="http://schemas.microsoft.com/office/powerpoint/2010/main" val="2123994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6DFED3-A5AC-3F05-4F6C-E4B37F791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8741D-E22B-1991-0C2F-42D19864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Überblick über den Hackathon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C4E4971-9E73-8086-02DF-4DE0665A1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2000" b="1" dirty="0"/>
              <a:t>Datum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Tag 1: 22.09.2025, 11:00 – 24:00 Uhr</a:t>
            </a:r>
          </a:p>
          <a:p>
            <a:pPr marL="0" indent="0">
              <a:buNone/>
            </a:pPr>
            <a:r>
              <a:rPr lang="de-DE" sz="2000" dirty="0"/>
              <a:t>Tag 2: 23.09.2025, 09:00 – 19:00 Uhr</a:t>
            </a:r>
            <a:br>
              <a:rPr lang="de-DE" sz="2000" dirty="0"/>
            </a:br>
            <a:endParaRPr lang="de-DE" sz="2000" dirty="0"/>
          </a:p>
          <a:p>
            <a:pPr marL="0" indent="0">
              <a:buNone/>
            </a:pPr>
            <a:r>
              <a:rPr lang="de-DE" sz="2000" b="1" dirty="0"/>
              <a:t>Veranstaltungsort</a:t>
            </a:r>
            <a:endParaRPr lang="de-DE" sz="2000" dirty="0"/>
          </a:p>
          <a:p>
            <a:pPr marL="0" indent="0">
              <a:buNone/>
            </a:pPr>
            <a:r>
              <a:rPr lang="de-DE" sz="2000" dirty="0"/>
              <a:t>Erich-Klausener-Saal</a:t>
            </a:r>
            <a:br>
              <a:rPr lang="de-DE" sz="2000" dirty="0"/>
            </a:br>
            <a:r>
              <a:rPr lang="de-DE" sz="2000" dirty="0"/>
              <a:t>Bundesministerium für Verkehr (BMV)</a:t>
            </a:r>
            <a:br>
              <a:rPr lang="de-DE" sz="2000" dirty="0"/>
            </a:br>
            <a:r>
              <a:rPr lang="de-DE" sz="2000" dirty="0"/>
              <a:t>Invalidenstraße 44</a:t>
            </a:r>
            <a:br>
              <a:rPr lang="de-DE" sz="2000" dirty="0"/>
            </a:br>
            <a:r>
              <a:rPr lang="de-DE" sz="2000" dirty="0"/>
              <a:t>10115 Berlin</a:t>
            </a:r>
          </a:p>
          <a:p>
            <a:pPr marL="0" indent="0">
              <a:buNone/>
            </a:pPr>
            <a:r>
              <a:rPr lang="de-DE" sz="2000" dirty="0">
                <a:hlinkClick r:id="rId2"/>
              </a:rPr>
              <a:t>https://www.bmv.de/DE/Ministerium/Anfahrt-Adressen/anfahrt-adressen.html</a:t>
            </a: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3C6CA8-D5B2-9432-A987-E1B649BE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4DD58C-76A5-69FE-C662-870D4CAE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17ED82-5B1C-43E8-3B37-6C1E4DAA0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30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E5B38E7-4A34-3B02-7153-2F19B3B56B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82777" y="3232377"/>
            <a:ext cx="2008103" cy="200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905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12347-4924-D03A-4266-7EC109E84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462E76-7486-9AEC-BEC3-345FC7A80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über den Hackathon – Teilnahmebedingungen und 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E8B871-9F40-0FA1-BDAF-532DAFB09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2000" b="1" dirty="0"/>
              <a:t>Teilnahme &amp; Teams</a:t>
            </a:r>
            <a:br>
              <a:rPr lang="de-DE" sz="2000" b="1" dirty="0"/>
            </a:br>
            <a:endParaRPr lang="de-DE" sz="2000" b="1" dirty="0"/>
          </a:p>
          <a:p>
            <a:pPr lvl="0"/>
            <a:r>
              <a:rPr lang="de-DE" sz="2000" dirty="0"/>
              <a:t>Teilnahme ist offen für alle, es besteht jedoch eine Begrenzung hinsichtlich der maximalen Teilnehmerzahl</a:t>
            </a:r>
          </a:p>
          <a:p>
            <a:pPr lvl="0"/>
            <a:r>
              <a:rPr lang="de-DE" sz="2000" dirty="0"/>
              <a:t>Teams bestehen in der Regel aus 2–6 Personen.</a:t>
            </a:r>
          </a:p>
          <a:p>
            <a:pPr lvl="0"/>
            <a:r>
              <a:rPr lang="de-DE" sz="2000" dirty="0"/>
              <a:t>Jede Person darf nur in einem Team aktiv teilnehmen.</a:t>
            </a:r>
          </a:p>
          <a:p>
            <a:pPr lvl="0"/>
            <a:r>
              <a:rPr lang="de-DE" sz="2000" dirty="0"/>
              <a:t>Teams können vor oder zu Beginn des Hackathons gebildet werden. </a:t>
            </a:r>
          </a:p>
          <a:p>
            <a:pPr lvl="0"/>
            <a:r>
              <a:rPr lang="de-DE" sz="2000" dirty="0"/>
              <a:t>Bereits bestehende, fertige Projekte sind nicht zugelassen.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3387ADC-CE3D-1027-A1AB-02C9C53ED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AA8FAD2-9364-A343-2149-7B7F1EE1C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AA11CA-1B4E-EBE9-0011-F2E0B9C6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81861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45BD5-7AA9-677B-E547-5DFAAB8CE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D7943-06E1-A4F7-7789-576DA0FFC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über den Hackathon – Teilnahmebedingungen und 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763CCD0-7889-6ECA-F425-97283F4D7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2000" b="1" dirty="0"/>
              <a:t>Fairness &amp; Chancengleichheit</a:t>
            </a:r>
          </a:p>
          <a:p>
            <a:pPr marL="0" indent="0">
              <a:buNone/>
            </a:pPr>
            <a:endParaRPr lang="de-DE" sz="2000" b="1" dirty="0"/>
          </a:p>
          <a:p>
            <a:r>
              <a:rPr lang="de-DE" sz="2000" dirty="0"/>
              <a:t>Alle Arbeiten müssen im Wesentlichen während des Hackathons entstehen.</a:t>
            </a:r>
          </a:p>
          <a:p>
            <a:r>
              <a:rPr lang="de-DE" sz="2000" dirty="0"/>
              <a:t>Die Nutzung Drittbibliotheken, APIs oder Frameworks ist erlaubt, muss jedoch transparent angegeben werden.</a:t>
            </a:r>
          </a:p>
          <a:p>
            <a:r>
              <a:rPr lang="de-DE" sz="2000" dirty="0"/>
              <a:t>Plagiate, gekaufte Lösungen oder die ausschließliche Nutzung von KI-generiertem Code sind untersagt.</a:t>
            </a:r>
          </a:p>
          <a:p>
            <a:r>
              <a:rPr lang="de-DE" sz="2000" dirty="0"/>
              <a:t>Sabotage oder Störungen anderer Teams sind nicht erlaubt.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97A66B-7825-39CB-4694-AD622BBAD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9A1C789-4CDF-27EF-7DB2-996C70871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D9B32B-439B-F194-0155-D8A17256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85441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5D7AF5-92DC-4627-17A8-212541C3E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2B6665-7F3D-AAF1-9076-E0DEF42BF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über den Hackathon – Teilnahmebedingungen und 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0631D8-40FE-4E8F-F3FB-E4B91423C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2000" b="1" dirty="0"/>
              <a:t>Projekt &amp; Abgabe</a:t>
            </a:r>
          </a:p>
          <a:p>
            <a:pPr marL="0" indent="0">
              <a:buNone/>
            </a:pPr>
            <a:endParaRPr lang="de-DE" sz="2000" b="1" dirty="0"/>
          </a:p>
          <a:p>
            <a:r>
              <a:rPr lang="de-DE" sz="2000" dirty="0"/>
              <a:t>Jedes Team präsentiert sein Projekt am zweiten Tag des Hackathons.</a:t>
            </a:r>
          </a:p>
          <a:p>
            <a:r>
              <a:rPr lang="de-DE" sz="2000" dirty="0"/>
              <a:t>Nur präsentierte Projekte werden von der Jury bewertet.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BF5C72-CF56-F6C8-703B-4E86DDCA1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C78163-E8E9-B47F-D32D-C077B34E1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18775F-E648-A9B8-5B8D-5EF1EFE9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246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71B35-18DF-B102-9E24-B848081B53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AF5EB4-6A44-92EA-E566-1B88C7830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über den Hackathon – Teilnahmebedingungen und 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5D92DDB-8DE8-5499-12A5-7750F6D83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2000" b="1" dirty="0"/>
              <a:t>Verhalten &amp; Ethik</a:t>
            </a:r>
          </a:p>
          <a:p>
            <a:pPr marL="0" indent="0">
              <a:buNone/>
            </a:pPr>
            <a:endParaRPr lang="de-DE" sz="2000" b="1" dirty="0"/>
          </a:p>
          <a:p>
            <a:r>
              <a:rPr lang="de-DE" sz="2000" dirty="0"/>
              <a:t>Respektvoller Umgang ist verpflichtend. Diskriminierendes, beleidigendes oder illegales Verhalten wird nicht toleriert.</a:t>
            </a:r>
          </a:p>
          <a:p>
            <a:r>
              <a:rPr lang="de-DE" sz="2000" dirty="0"/>
              <a:t>Projekte dürfen keine Inhalte enthalten, die gegen Gesetze, Rechte Dritter oder die Grundsätze des Hackathons verstoßen.</a:t>
            </a:r>
          </a:p>
          <a:p>
            <a:r>
              <a:rPr lang="de-DE" sz="2000" dirty="0"/>
              <a:t>Sicherheitsaspekte sind einzuhalten. Projekte dürfen keine Schadsoftware oder destruktive Technologien enthalten.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A4DDC9-473B-7D7C-8C1E-B2C3C7616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2E8D7F8-9620-BC77-29C7-B3F149F15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460D910-E859-9694-B390-1981F6E6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2127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620E4-44DD-0A67-393F-178523F7F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8C8A99-2DBA-896F-E85F-C1443E51E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über den Hackathon – Teilnahmebedingungen und 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C0C02A-B968-1D6B-F4B5-9763898BA4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2000" b="1" dirty="0"/>
              <a:t>Organisation &amp; Bewertung</a:t>
            </a:r>
          </a:p>
          <a:p>
            <a:pPr marL="0" indent="0">
              <a:buNone/>
            </a:pPr>
            <a:endParaRPr lang="de-DE" sz="2000" b="1" dirty="0"/>
          </a:p>
          <a:p>
            <a:r>
              <a:rPr lang="de-DE" sz="2000" dirty="0"/>
              <a:t>Die Entscheidungen der Jury sind endgültig und nicht anfechtbar.</a:t>
            </a:r>
          </a:p>
          <a:p>
            <a:r>
              <a:rPr lang="de-DE" sz="2000" dirty="0"/>
              <a:t>Preise werden nur an gesamte Teams vergeben.</a:t>
            </a:r>
          </a:p>
          <a:p>
            <a:r>
              <a:rPr lang="de-DE" sz="2000" dirty="0"/>
              <a:t>Die Veranstalter behalten sich das Recht vor, Teilnehmende oder Teams bei Regelverstößen zu disqualifizieren.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DC8BB5-83F1-F569-BCEF-2CBA5AE73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6E0E5-4076-F836-19A9-72BCDBDA7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A8A657-1B25-7A97-3411-90C3C0933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97647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28F41-CFA0-E713-C26B-54EE5AE87E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9726B-267B-7133-F26B-CDCE75119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Überblick über den Hackathon – Teilnahmebedingungen und Regeln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1F3530E-490B-BD90-CD04-E8F4906FC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indent="0">
              <a:buNone/>
            </a:pPr>
            <a:r>
              <a:rPr lang="de-DE" sz="2000" b="1" dirty="0"/>
              <a:t>Praktische Hinweise</a:t>
            </a:r>
          </a:p>
          <a:p>
            <a:pPr marL="0" indent="0">
              <a:buNone/>
            </a:pPr>
            <a:endParaRPr lang="de-DE" sz="2000" b="1" dirty="0"/>
          </a:p>
          <a:p>
            <a:r>
              <a:rPr lang="de-DE" sz="2000" dirty="0"/>
              <a:t>Die Bearbeitung in den Räumen des BMV ist aus organisatorischen Gründen nur bis 24:00 Uhr möglich. Eine Weiterbearbeitung außerhalb der Veranstaltungsräume ist möglich.</a:t>
            </a:r>
          </a:p>
          <a:p>
            <a:r>
              <a:rPr lang="de-DE" sz="2000" dirty="0"/>
              <a:t>Test-Datensätze und BIM-Modelle werden durch die Organisatoren bereitgestellt.</a:t>
            </a:r>
          </a:p>
          <a:p>
            <a:r>
              <a:rPr lang="de-DE" sz="2000" dirty="0"/>
              <a:t>Es gibt ausgewiesene Arbeits- und Verpflegungsbereiche.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02CFC5-F680-CB7D-D1C8-4EB097F7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FEEBFB-7F46-8018-85F5-D5EAA65A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22DFC8-7473-2626-A75B-6E7873441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07479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B2C25-9067-539B-93CE-0A54174BB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7461FB-A100-85A8-03A0-A9BEF04BC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7BA58A-9639-5746-8442-860460978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AD0F0A-F691-48F8-8167-885CC8ED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37</a:t>
            </a:fld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4C48A9C6-9376-3143-7C48-F9AA6BCDA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Ablauf des Hackathons</a:t>
            </a:r>
          </a:p>
        </p:txBody>
      </p:sp>
    </p:spTree>
    <p:extLst>
      <p:ext uri="{BB962C8B-B14F-4D97-AF65-F5344CB8AC3E}">
        <p14:creationId xmlns:p14="http://schemas.microsoft.com/office/powerpoint/2010/main" val="12074124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A4B3790-92A3-F922-4E51-CBE6E9951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93A549-6844-BB85-4B96-96C898896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des Hackathons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589DCB-BB09-79C2-5129-91C4B48B5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indent="-215900"/>
            <a:r>
              <a:rPr lang="de-DE" dirty="0"/>
              <a:t>Zeitplan </a:t>
            </a:r>
          </a:p>
          <a:p>
            <a:pPr marL="215900" indent="-215900"/>
            <a:r>
              <a:rPr lang="de-DE" dirty="0"/>
              <a:t>Möglichkeiten zur Teamfindung</a:t>
            </a:r>
          </a:p>
          <a:p>
            <a:pPr marL="215900" indent="-215900"/>
            <a:r>
              <a:rPr lang="de-DE" dirty="0"/>
              <a:t>Bewertungskriterien und Jury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400D9D-C144-0EA4-AF51-47CDE0B9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E7F3835-DE46-0960-0382-425A334F1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DBC91D-767E-1310-5789-E1E1321D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5913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6F705B-148E-E39C-0181-46934C5B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C96A3B-22BF-E0BA-2646-FC449C21C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des Hackathons - Zeitplan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7ABF199-EB87-113F-0DCC-B4A5B3D6A6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indent="-215900"/>
            <a:r>
              <a:rPr lang="de-DE" sz="2000" dirty="0"/>
              <a:t>Der Zeitplan ist auf der Webseite zur Veranstaltung ersichtlich</a:t>
            </a:r>
          </a:p>
          <a:p>
            <a:pPr marL="215900" indent="-215900"/>
            <a:r>
              <a:rPr lang="de-DE" sz="2000" dirty="0"/>
              <a:t>Etwaige Aktualisierungen sind dort zu finden</a:t>
            </a:r>
          </a:p>
          <a:p>
            <a:pPr marL="215900" indent="-215900"/>
            <a:r>
              <a:rPr lang="de-DE" sz="2000" dirty="0">
                <a:hlinkClick r:id="rId2"/>
              </a:rPr>
              <a:t>https://www.bimdeutschland.de/veranstaltungen/hackathon-2025</a:t>
            </a:r>
            <a:endParaRPr lang="de-DE" sz="2000" dirty="0"/>
          </a:p>
          <a:p>
            <a:pPr marL="215900" indent="-215900"/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744D92-CBF3-BAF5-52EA-02068BEAE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B3FFF12-968F-3DB5-41D3-C55846D2C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676D0A-938A-D647-58C4-1FB854103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39</a:t>
            </a:fld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159BEFE2-6F7B-C2CF-A6FD-F04C24BA4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822777" y="4329722"/>
            <a:ext cx="2008102" cy="200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45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57CEF00-F443-B1E4-432D-38030D7CA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F3D13-41B9-D01E-0FBF-51B789C1F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Begrüßung und Vorstellung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3CF7A2B-A298-7793-ACF3-48C088A6C9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/>
              <a:t>Kurze Vorstellung der Organisatoren und Teilnehmer</a:t>
            </a:r>
          </a:p>
          <a:p>
            <a:r>
              <a:rPr lang="de-DE"/>
              <a:t>Ziel und Zweck des Vorgesprächs </a:t>
            </a:r>
            <a:endParaRPr lang="de-DE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3EAB94-F867-4C93-86A0-B111579A3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C660CE-21CB-1045-221F-D06255A23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4E233D-148E-9A23-B4F1-AC46E10C6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6144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F4593-6492-815C-4DCC-F122A0467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8972477-C093-2237-022A-5F99F9EC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742E7AE-5BFE-4A93-4C02-8B6D09FF9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71B757-010D-85A1-F61E-4CF062E34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40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C8BDF4-5678-FC83-5B70-9CBDABE45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Ablauf des Hackathons - Zeitplan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950CDEB-E126-2CFD-30A7-D521080FB7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079" y="2016485"/>
            <a:ext cx="7635240" cy="400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41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B0A81-5A28-F1D8-FAB8-2082CCCE0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648301E-A268-283A-5106-A0CCB2C9A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0DAA5-E78B-CADE-EFEC-D1D20B63A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F512FD-14CF-D9CE-9B3C-F4244231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41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4BA537-DCB4-8A8A-097A-40B05E8C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Ablauf des Hackathons - Zeitplan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A11B7C8-EE95-B236-5A9E-4E4DC28BA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5666" y="2377898"/>
            <a:ext cx="7612380" cy="338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19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2ADBD-DFEA-C435-A1EE-875283FA7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84AA3F4-8D36-349A-10F5-09EF96277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DD39DC-EA58-ED03-4465-055A85A5F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440EDE-5360-7750-1BBD-54ACB08B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42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576EBED-67CF-17B4-21C4-AB2F62503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Ablauf des Hackathons - Zeitplan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1193CFB-0249-008B-0079-8B7CD804F1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835" y="2324684"/>
            <a:ext cx="7212221" cy="35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0685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0738B-4985-347C-606C-5942752CC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399B0C-CE8D-DC56-C575-78FD87248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5110BE-3A23-78FA-A9C3-73FC796B4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00EFDE-C40A-4F3C-5CAF-C280D4178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43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12D0501-56B4-9ADB-3CF0-78E5B3146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Ablauf des Hackathons - Zeitplan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C404BE1-E001-54D1-8CAF-79B670C61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7078" y="2004707"/>
            <a:ext cx="7642860" cy="413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7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CBF412-70E8-005E-2F01-FCA5C563E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5160E7-1068-8C34-1526-E28ED6B5B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CEDF0F-E359-FE6D-236E-509C0A6A9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A9E3844-080E-A051-FF33-FDC862A2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44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22F816A-F0C2-2A22-4552-28FF1305F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Ablauf des Hackathons - Zeitplan</a:t>
            </a:r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973F14EF-1EC6-F545-4A69-3FEE334FEF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55" y="2333998"/>
            <a:ext cx="7559040" cy="238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62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BC20F-464A-0E5F-45BB-42B40F039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ACDCED-CD41-50DD-EB8E-289B08216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des Hackathons - Möglichkeiten zur Teamfindung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6CD08F-A26E-725B-D80E-FEC1CD49D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0" lvl="0" indent="0">
              <a:buNone/>
            </a:pPr>
            <a:r>
              <a:rPr lang="de-DE" sz="2000" dirty="0"/>
              <a:t>Themenbasierte Challenges</a:t>
            </a:r>
          </a:p>
          <a:p>
            <a:pPr lvl="1"/>
            <a:r>
              <a:rPr lang="de-DE" dirty="0"/>
              <a:t>Teilnehmer ordnen sich einer Challenge zu und bilden dort Teams</a:t>
            </a:r>
          </a:p>
          <a:p>
            <a:pPr lvl="1"/>
            <a:r>
              <a:rPr lang="de-DE" dirty="0"/>
              <a:t>Danach finden sich Teams auf Basis gemeinsamer Interessen/Fähigkeiten</a:t>
            </a:r>
          </a:p>
          <a:p>
            <a:pPr lvl="1"/>
            <a:r>
              <a:rPr lang="de-DE" dirty="0"/>
              <a:t>Mentoren/Organisatoren helfen beim Zusammenführen</a:t>
            </a:r>
          </a:p>
          <a:p>
            <a:pPr lvl="1"/>
            <a:r>
              <a:rPr lang="de-DE" dirty="0"/>
              <a:t>Teilnehmer können ihre Idee anderen Teilnehmern kurz vorstellen, Interessierte schließen sich an </a:t>
            </a:r>
          </a:p>
          <a:p>
            <a:pPr lvl="1"/>
            <a:endParaRPr lang="de-DE" dirty="0"/>
          </a:p>
          <a:p>
            <a:pPr marL="0" lvl="0" indent="0">
              <a:buNone/>
            </a:pPr>
            <a:r>
              <a:rPr lang="de-DE" sz="2000" dirty="0"/>
              <a:t>Flexible Teamfindung</a:t>
            </a:r>
          </a:p>
          <a:p>
            <a:pPr lvl="1"/>
            <a:r>
              <a:rPr lang="de-DE" dirty="0"/>
              <a:t>Offene Regel: Teams dürfen sich auch während des Hackathons ändern oder neu bilden</a:t>
            </a:r>
          </a:p>
          <a:p>
            <a:pPr lvl="1"/>
            <a:endParaRPr lang="de-DE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6897FB-533B-0979-E285-2CF70C4C0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3C6C60-11AF-1EA3-7865-D264F4182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0E25BB-959F-151A-5468-2D21FD918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04547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98854-E3B5-2782-1DBD-692C32E78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1DAA8B-A066-E4E7-AE10-2154890DE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des Hackathons - Bewertungskriterien und Jury</a:t>
            </a:r>
            <a:br>
              <a:rPr lang="de-DE" dirty="0"/>
            </a:b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C8E35D0-BC4B-039D-74CA-F1B63FCC0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 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2CDBBF-5D23-98E5-6C7A-AF6D0EE07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40F242A-62FD-807F-BDBE-433DF1C79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F22FC4-DCF5-673C-D1ED-BC086CCA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46</a:t>
            </a:fld>
            <a:endParaRPr lang="de-DE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1DFA7368-A5EB-DF04-66DA-8CED581EC4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969635"/>
              </p:ext>
            </p:extLst>
          </p:nvPr>
        </p:nvGraphicFramePr>
        <p:xfrm>
          <a:off x="1030255" y="2161150"/>
          <a:ext cx="10280873" cy="4108301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3426957">
                  <a:extLst>
                    <a:ext uri="{9D8B030D-6E8A-4147-A177-3AD203B41FA5}">
                      <a16:colId xmlns:a16="http://schemas.microsoft.com/office/drawing/2014/main" val="2795698337"/>
                    </a:ext>
                  </a:extLst>
                </a:gridCol>
                <a:gridCol w="5414131">
                  <a:extLst>
                    <a:ext uri="{9D8B030D-6E8A-4147-A177-3AD203B41FA5}">
                      <a16:colId xmlns:a16="http://schemas.microsoft.com/office/drawing/2014/main" val="2167982620"/>
                    </a:ext>
                  </a:extLst>
                </a:gridCol>
                <a:gridCol w="1439785">
                  <a:extLst>
                    <a:ext uri="{9D8B030D-6E8A-4147-A177-3AD203B41FA5}">
                      <a16:colId xmlns:a16="http://schemas.microsoft.com/office/drawing/2014/main" val="841545936"/>
                    </a:ext>
                  </a:extLst>
                </a:gridCol>
              </a:tblGrid>
              <a:tr h="4404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Kriterium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Beschreibung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Gewichtung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0489299"/>
                  </a:ext>
                </a:extLst>
              </a:tr>
              <a:tr h="26646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</a:rPr>
                        <a:t>Innovation &amp; Kreativität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108000" marB="10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Neuheit und Originalität der Idee</a:t>
                      </a: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20 %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34511581"/>
                  </a:ext>
                </a:extLst>
              </a:tr>
              <a:tr h="326741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</a:rPr>
                        <a:t>Relevanz &amp; Nutzen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108000" marB="10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Praktischer Nutzen und Passung zur Challenge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20 %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494196320"/>
                  </a:ext>
                </a:extLst>
              </a:tr>
              <a:tr h="31608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</a:rPr>
                        <a:t>Technische Umsetzung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108000" marB="10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Qualität des Codes, Funktionalität, Stabilität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20 %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19159240"/>
                  </a:ext>
                </a:extLst>
              </a:tr>
              <a:tr h="36124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</a:rPr>
                        <a:t>Benutzerfreundlichkeit (UX/UI)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108000" marB="10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Design, Bedienbarkeit, Nutzererlebnis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15 %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29809672"/>
                  </a:ext>
                </a:extLst>
              </a:tr>
              <a:tr h="316089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</a:rPr>
                        <a:t>Teamarbeit &amp; Präsentation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108000" marB="10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Zusammenarbeit, Pitch, Klarheit der Darstellung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10 %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416893153"/>
                  </a:ext>
                </a:extLst>
              </a:tr>
              <a:tr h="266465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</a:rPr>
                        <a:t>Impact &amp; Skalierbarkeit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108000" marB="10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Zukunftspotenzial und Nachhaltigkeit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10 %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502750352"/>
                  </a:ext>
                </a:extLst>
              </a:tr>
              <a:tr h="59149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effectLst/>
                        </a:rPr>
                        <a:t>Wow-Faktor</a:t>
                      </a:r>
                      <a:endParaRPr lang="de-DE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108000" marB="10800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Überraschungseffekt oder Begeisterungspotenzial, Eindruck auf Jury und Publikum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  <a:buNone/>
                      </a:pPr>
                      <a:r>
                        <a:rPr lang="de-DE" sz="1600" dirty="0">
                          <a:effectLst/>
                        </a:rPr>
                        <a:t>5 %</a:t>
                      </a:r>
                      <a:endParaRPr lang="de-DE" sz="16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108000" marR="108000" marT="108000" marB="1080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168526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64197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ECD7B-7D45-4EB2-3B6F-8D1AF561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Ablauf des Hackathons - Bewertungskriterien und Jury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2A678FA-6184-805D-0B63-4435EDAF2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/>
              <a:t>Die Jury besteht aus Vertretern der folgenden Organisationen:</a:t>
            </a:r>
          </a:p>
          <a:p>
            <a:pPr marL="0" indent="0">
              <a:buNone/>
            </a:pPr>
            <a:endParaRPr lang="de-DE" sz="2000" dirty="0"/>
          </a:p>
          <a:p>
            <a:r>
              <a:rPr lang="de-DE" sz="2000" dirty="0"/>
              <a:t>dem Bundesministerium für Verkehr (BMV)</a:t>
            </a:r>
          </a:p>
          <a:p>
            <a:r>
              <a:rPr lang="de-DE" sz="2000" dirty="0"/>
              <a:t>dem Bundesministerium für Wohnen, Stadtentwicklung und Bauwesen (BMWSB)</a:t>
            </a:r>
          </a:p>
          <a:p>
            <a:r>
              <a:rPr lang="de-DE" sz="2000" dirty="0"/>
              <a:t>dem Bundesverband Software und Digitalisierung im Bauwesen e.V. (BVBS)</a:t>
            </a:r>
          </a:p>
          <a:p>
            <a:r>
              <a:rPr lang="de-DE" sz="2000" dirty="0"/>
              <a:t>dem Informationstechnikzentrum Bund (ITZBund) </a:t>
            </a:r>
          </a:p>
          <a:p>
            <a:r>
              <a:rPr lang="de-DE" sz="2000" dirty="0"/>
              <a:t>der planen-bauen 4.0 GmbH</a:t>
            </a:r>
          </a:p>
          <a:p>
            <a:r>
              <a:rPr lang="de-DE" sz="2000" dirty="0"/>
              <a:t>den Fachbereichen von BIM Deutschland</a:t>
            </a:r>
          </a:p>
          <a:p>
            <a:endParaRPr lang="de-DE" sz="2000" dirty="0"/>
          </a:p>
          <a:p>
            <a:pPr marL="0" indent="0">
              <a:buNone/>
            </a:pPr>
            <a:endParaRPr lang="de-DE" sz="2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16462B4-DD73-E855-484F-8AC95F674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56AA143-02A5-7E22-9656-16DFC994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0BD838-010B-B90C-0566-714D8A7F8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17679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9F677-75BE-5867-4283-83DF206ED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726F3C-5EB0-7139-BB7B-55081156B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D3759C9-3CC2-74B9-522E-333036884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CB5081-CE72-32D4-44D7-376E462AB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48</a:t>
            </a:fld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5C5BDFA9-B8AB-D4E8-FAC2-FF4DA95E570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Vorstellung der Challenges </a:t>
            </a:r>
          </a:p>
        </p:txBody>
      </p:sp>
    </p:spTree>
    <p:extLst>
      <p:ext uri="{BB962C8B-B14F-4D97-AF65-F5344CB8AC3E}">
        <p14:creationId xmlns:p14="http://schemas.microsoft.com/office/powerpoint/2010/main" val="136268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21FD68-473C-D08B-4491-11B04AFCEE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0C1D5B-DC05-30F5-00BC-ED819EBED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6BA058-74D2-6014-A111-67A02C16D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000" dirty="0"/>
              <a:t>Prüfung von Modellen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Anreicherung von BIM-Modellen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Erstellung von Informationsanforderungen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Anbindung von Softwareprodukten an das BIM-Portal</a:t>
            </a:r>
          </a:p>
          <a:p>
            <a:pPr marL="457200" indent="-457200">
              <a:buFont typeface="+mj-lt"/>
              <a:buAutoNum type="arabicPeriod"/>
            </a:pPr>
            <a:r>
              <a:rPr lang="de-DE" sz="2000" dirty="0"/>
              <a:t>Innovative Lösungen für das Bauwesen</a:t>
            </a:r>
            <a:endParaRPr lang="de-DE" sz="2000" dirty="0">
              <a:latin typeface="Open Sans Light"/>
              <a:ea typeface="Open Sans Light"/>
              <a:cs typeface="Open Sans Light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8BE37A-0CF2-54DA-F422-733A48B19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6B3861-D650-295A-0C65-52117EB27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DFE1E8-A175-29EC-7646-34F6D274B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2103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19860-E181-B953-1DDF-82D68C32C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24DAF4F-2C71-15D4-8738-2B80694E5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4106346-B88A-7B3B-51CD-CCDE35016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CB9E1DD-B1E2-3C2C-DC80-ED9D6F94B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5</a:t>
            </a:fld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10880A78-A403-75E4-0289-538CA558D2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Die Initiative BIM Deutschland</a:t>
            </a:r>
          </a:p>
        </p:txBody>
      </p:sp>
    </p:spTree>
    <p:extLst>
      <p:ext uri="{BB962C8B-B14F-4D97-AF65-F5344CB8AC3E}">
        <p14:creationId xmlns:p14="http://schemas.microsoft.com/office/powerpoint/2010/main" val="32808334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D5369-4D06-5A9C-13BC-558C21B856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D8CD99-E27F-A8B4-AAD1-E0FA6FF63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08BE32-0696-8623-7166-91C82CEC05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de-DE" sz="2000" dirty="0"/>
              <a:t>Prüfung von Modellen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>
                <a:ea typeface="Open Sans Light"/>
                <a:cs typeface="Open Sans Light"/>
              </a:rPr>
              <a:t>Für Projekte, die die Prüfung von BIM-Modellen auf Basis von Informationsanforderungen aus dem BIM-Portal adressieren. Entsprechende Prüfregelsätze können als PDF-, XML- und IDS-Dateien aus dem BIM-Portal abgerufen oder über die REST-API abgefragt werden.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466D8F-E9E9-B9EA-C6C9-04C1797A8C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415B9AA-D387-C83A-9FA3-37D7300EE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4D4BA3-2057-76BD-B3BD-67B4CE65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3197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44C1-08D7-4AFC-BBE6-984C49AB3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1AE7F-CCAC-7B0A-341A-64FA41DC4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4DD06F-C5D3-6C9F-3D25-732EFAE30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de-DE" sz="2000" dirty="0"/>
              <a:t>Anreicherung von BIM-Modellen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>
                <a:ea typeface="Open Sans Light"/>
                <a:cs typeface="Open Sans Light"/>
              </a:rPr>
              <a:t>Für Projekte, die die Erstellung von BIM-Modellen auf Basis von Informationsanforderungen aus dem BIM-Portal adressieren. Entsprechende Objektvorlagen können als PDF-, XML- und IDS-Dateien aus dem BIM-Portal abgerufen oder über die REST-API abgefragt werden.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8E0A43-ED5B-4BA0-4E42-6CEB5E0E3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D6FF671-B100-A23F-879F-9B994D644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5C856-8BA2-E6A3-B2D8-0EBB0C089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3721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22453-790F-4E62-BC9D-DE0A821BA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549DC9-2E76-C3E5-808D-CB28A16F9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A873B99-3DC5-1893-1D27-809706536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de-DE" sz="2000" dirty="0"/>
              <a:t>Erstellung von Informationsanforderungen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>
                <a:ea typeface="Open Sans Light"/>
                <a:cs typeface="Open Sans Light"/>
              </a:rPr>
              <a:t>Für Projekte, die die Erstellung von Informationsanforderungen (Merkmale, AIA, LOIN, Objektkataloge, etc.) im BIM-Portal adressieren, z.B. für ein bestimmtes Fachthema, ein konkretes Bauprojekt oder für AIA-Vorlagen.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97859C-EA21-D38C-43A0-C4553E7E6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A3CFA9-5CA0-A387-F3BF-0A592A259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33703A6-B86E-88B0-8140-7DC5E08A0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1194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CFF4B-4CF0-E74B-8E09-48EE887BE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C9ACFB-4827-2D85-FF07-D8A113400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BA7765-AABF-9426-E8F1-64DBB243C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de-DE" sz="2000" dirty="0"/>
              <a:t>Anbindung von Softwareprodukten an das BIM-Portal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>
                <a:ea typeface="Open Sans Light"/>
                <a:cs typeface="Open Sans Light"/>
              </a:rPr>
              <a:t>Für Projekte, die bestimmte Software-Produkte an das BIM-Portal anbinden wollen, z.B. über die REST-API oder über Austauschformate wie XML oder IDS. Alternativ kann das Potential und die Nutzung von Informationsanforderungen aus dem BIM-Portal in bestehenden Anwendungen evaluiert werden.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C8F5BF-9030-CF10-278D-7F172EF2C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FA69EE-6EC9-389B-03BF-4C820832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E72E46-4B50-256C-7819-E9827881D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0901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7711E-8CCD-B734-039D-8F7F2C159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58A568-BA76-543D-831B-5D3156D11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Vorstellung der Challenges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610CCA-D6A4-6E39-8468-C3EABCC01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de-DE" sz="2000" dirty="0"/>
              <a:t>Innovative Lösungen für das Bauwesen</a:t>
            </a:r>
            <a:br>
              <a:rPr lang="de-DE" sz="2000" dirty="0"/>
            </a:br>
            <a:br>
              <a:rPr lang="de-DE" sz="2000" dirty="0"/>
            </a:br>
            <a:r>
              <a:rPr lang="de-DE" sz="2000" dirty="0">
                <a:ea typeface="Open Sans Light"/>
                <a:cs typeface="Open Sans Light"/>
              </a:rPr>
              <a:t>Freie Challenge für Projekte, die sich keiner anderen Challenge zuordnen lassen. Die Projekte sollen einen Bezug zum BIM-Portal haben.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B59883-A49F-E75C-FC5A-EC1C5F46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0B9C24-2855-FE59-E20D-1C96D3C6F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53431C-7064-ABDA-B984-57E883C1F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39062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EEC92-19B5-7FC5-03EA-281C6EA6C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2CD6F87-8AB3-A6EE-E756-C0CA32F31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0915974-4FCC-EF83-942B-62891D06D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AF0B101-75D3-943B-EBA2-E88AAFD2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55</a:t>
            </a:fld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3B6AE10A-333A-97B8-2A1A-2BF6AD0723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Technische Infrastruktur und Ressourcen</a:t>
            </a:r>
          </a:p>
        </p:txBody>
      </p:sp>
    </p:spTree>
    <p:extLst>
      <p:ext uri="{BB962C8B-B14F-4D97-AF65-F5344CB8AC3E}">
        <p14:creationId xmlns:p14="http://schemas.microsoft.com/office/powerpoint/2010/main" val="18397851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6E214-FDB1-7AA0-4495-57FBBA1B6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6C2E2-2394-2D19-BDD6-5D2CA0C0C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Infrastruktur und Ressourcen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5EC2BC6-A881-C133-D538-D57107568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indent="-215900"/>
            <a:r>
              <a:rPr lang="de-DE" sz="2000" dirty="0"/>
              <a:t>Vor Ort stehen Ihnen Tische, Stühle, Steckdosen und WLAN zur Verfügung</a:t>
            </a:r>
          </a:p>
          <a:p>
            <a:pPr marL="215900" indent="-215900"/>
            <a:r>
              <a:rPr lang="de-DE" sz="2000" dirty="0"/>
              <a:t>Für die Anbindung der REST-API stellen wir Ihnen Code-Beispiele in den Programmiersprachen Java und Python zur Verfügung</a:t>
            </a:r>
          </a:p>
          <a:p>
            <a:pPr marL="215900" indent="-215900"/>
            <a:r>
              <a:rPr lang="de-DE" sz="2000" dirty="0"/>
              <a:t>Während des Hackathons steht Unterstützung durch Mentoren und Fachexperten zu den folgenden Themen zur Verfügung:</a:t>
            </a:r>
          </a:p>
          <a:p>
            <a:pPr marL="215900" indent="-215900"/>
            <a:endParaRPr lang="de-DE" sz="2000" dirty="0"/>
          </a:p>
          <a:p>
            <a:pPr marL="431900" lvl="1" indent="-215900"/>
            <a:r>
              <a:rPr lang="de-DE" dirty="0">
                <a:latin typeface="+mn-lt"/>
              </a:rPr>
              <a:t>BIM-Portal, REST-API, BIM, AIA, IFC, IDS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32A736-84D3-60CE-107C-30BE2D3AAC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FD00C94-82C7-93F9-E48C-B847DABA3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FCF0D7-A274-1160-1D45-CD0144D7E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4225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FF8333-7A72-1D7F-7A35-9A15D8FAC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B11382-803B-0D96-7EC1-73D1B2479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FF486CC-096D-C892-71DC-C7E93D2EB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3DE03C-06E9-DA58-93C1-EA3129AB6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57</a:t>
            </a:fld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C5CCADF9-AED2-4030-F6FA-D0685356D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Fragen und Antworten</a:t>
            </a:r>
          </a:p>
        </p:txBody>
      </p:sp>
    </p:spTree>
    <p:extLst>
      <p:ext uri="{BB962C8B-B14F-4D97-AF65-F5344CB8AC3E}">
        <p14:creationId xmlns:p14="http://schemas.microsoft.com/office/powerpoint/2010/main" val="42151796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6841206-C854-470C-B224-C7A5F2B62511}"/>
              </a:ext>
            </a:extLst>
          </p:cNvPr>
          <p:cNvGrpSpPr/>
          <p:nvPr/>
        </p:nvGrpSpPr>
        <p:grpSpPr>
          <a:xfrm>
            <a:off x="3176734" y="1555827"/>
            <a:ext cx="5837412" cy="4240620"/>
            <a:chOff x="5969358" y="1928360"/>
            <a:chExt cx="5488082" cy="3986847"/>
          </a:xfrm>
        </p:grpSpPr>
        <p:pic>
          <p:nvPicPr>
            <p:cNvPr id="11" name="Inhaltsplatzhalter 10">
              <a:extLst>
                <a:ext uri="{FF2B5EF4-FFF2-40B4-BE49-F238E27FC236}">
                  <a16:creationId xmlns:a16="http://schemas.microsoft.com/office/drawing/2014/main" id="{A951EFA5-1F0F-4325-854B-58EA7102B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69358" y="1928360"/>
              <a:ext cx="5166953" cy="3986847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E42AA51D-EE9A-439F-9F14-258720B2B110}"/>
                </a:ext>
              </a:extLst>
            </p:cNvPr>
            <p:cNvSpPr txBox="1"/>
            <p:nvPr/>
          </p:nvSpPr>
          <p:spPr>
            <a:xfrm>
              <a:off x="9618764" y="5699763"/>
              <a:ext cx="18386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800" dirty="0"/>
                <a:t>Bild: © Foto: canstockphoto.de</a:t>
              </a:r>
            </a:p>
          </p:txBody>
        </p:sp>
      </p:grpSp>
      <p:sp>
        <p:nvSpPr>
          <p:cNvPr id="2" name="Datumsplatzhalter 3">
            <a:extLst>
              <a:ext uri="{FF2B5EF4-FFF2-40B4-BE49-F238E27FC236}">
                <a16:creationId xmlns:a16="http://schemas.microsoft.com/office/drawing/2014/main" id="{3987A11D-49DD-7756-5C2E-E1C0543E28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08.09.2025</a:t>
            </a:r>
            <a:endParaRPr lang="de-DE" dirty="0"/>
          </a:p>
        </p:txBody>
      </p:sp>
      <p:sp>
        <p:nvSpPr>
          <p:cNvPr id="6" name="Fußzeilenplatzhalter 4">
            <a:extLst>
              <a:ext uri="{FF2B5EF4-FFF2-40B4-BE49-F238E27FC236}">
                <a16:creationId xmlns:a16="http://schemas.microsoft.com/office/drawing/2014/main" id="{AC89C7C2-2CAD-5527-7052-07A294B091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800000" y="6474875"/>
            <a:ext cx="859088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/>
              <a:t>Vorgespräch Hackathon 2025 zur Weiterentwicklung des BIM-Portals</a:t>
            </a:r>
            <a:endParaRPr lang="de-DE" dirty="0"/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F7677CD7-44C7-E944-7EBF-704CFA9F04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90880" y="6474875"/>
            <a:ext cx="1440000" cy="2304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958C6C-88D5-4361-814E-A7B9E0BAAA1B}" type="slidenum">
              <a:rPr lang="de-DE" smtClean="0"/>
              <a:pPr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71474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F0EA42-8CD1-77F3-AA05-8CEAD6E75C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C807C1-6499-0F33-5F08-D548B920C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2D8F4D5-B65C-90D1-1BFB-D7E87B0DB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C224550-F680-0F9C-D8F7-06673A2C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59</a:t>
            </a:fld>
            <a:endParaRPr lang="de-DE"/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49D97CF4-74BB-C427-00EF-28ED204D88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Abschluss und Ausblick </a:t>
            </a:r>
          </a:p>
        </p:txBody>
      </p:sp>
    </p:spTree>
    <p:extLst>
      <p:ext uri="{BB962C8B-B14F-4D97-AF65-F5344CB8AC3E}">
        <p14:creationId xmlns:p14="http://schemas.microsoft.com/office/powerpoint/2010/main" val="4252529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E3FDDA4-FF8E-3ADF-5065-6CDAB63B7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86EF94-77AD-BAFD-768B-2575FE33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Kurzvorstellung  BIM-Portal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555332-F912-3C07-5683-AC2DCE1D4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indent="-215900"/>
            <a:r>
              <a:rPr lang="de-DE" dirty="0"/>
              <a:t>BIM-Portal</a:t>
            </a:r>
          </a:p>
          <a:p>
            <a:pPr marL="215900" indent="-215900"/>
            <a:r>
              <a:rPr lang="de-DE" dirty="0"/>
              <a:t>REST-API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7818B7-32FC-8ED9-E01B-DA14E3830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359BDD-2E8C-9916-88F8-D4DAF09D2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281748-4961-39B6-1AF7-CDFC7DC4B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98830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A26CCC-44B8-2F22-8356-93FC9E722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35F75C-55AC-A156-48E8-5AFCE45E3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Abschluss und Ausblick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DE9FBF-A89F-9E4D-1EE0-6FD45E678B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6043" y="2256408"/>
            <a:ext cx="8118793" cy="3961575"/>
          </a:xfrm>
        </p:spPr>
        <p:txBody>
          <a:bodyPr vert="horz" lIns="0" tIns="0" rIns="0" bIns="0" rtlCol="0" anchor="t">
            <a:noAutofit/>
          </a:bodyPr>
          <a:lstStyle/>
          <a:p>
            <a:pPr marL="215900" indent="-215900" algn="ctr"/>
            <a:endParaRPr lang="de-DE" sz="2000" dirty="0"/>
          </a:p>
          <a:p>
            <a:pPr marL="215900" indent="-215900" algn="ctr"/>
            <a:endParaRPr lang="de-DE" sz="2000" dirty="0"/>
          </a:p>
          <a:p>
            <a:pPr marL="0" indent="0" algn="ctr">
              <a:buNone/>
            </a:pPr>
            <a:r>
              <a:rPr lang="de-DE" sz="2000" dirty="0"/>
              <a:t>Haben Sie während Ihrer Vorbereitung Fragen zum Hackathon, wenden Sie sich bitte mit Ihrem Anliegen und dem Betreff „Hackathon“ an die folgende E-Mail-Adresse:</a:t>
            </a:r>
            <a:br>
              <a:rPr lang="de-DE" sz="2000" dirty="0"/>
            </a:br>
            <a:br>
              <a:rPr lang="de-DE" sz="2000" dirty="0"/>
            </a:br>
            <a:endParaRPr lang="de-DE" sz="2000" dirty="0"/>
          </a:p>
          <a:p>
            <a:pPr marL="0" indent="0" algn="ctr">
              <a:buNone/>
            </a:pPr>
            <a:r>
              <a:rPr lang="de-DE" sz="2000" b="1" dirty="0" err="1"/>
              <a:t>info@bimdeutschland.de</a:t>
            </a:r>
            <a:endParaRPr lang="de-DE" sz="20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06451D-C2E3-6E9E-0BF6-6AA39BE90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989D080-CAE4-C348-C3AB-546D9991B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2BB865-9FCC-B3FF-32D1-EEBADC45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32221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8FAAC-94B7-D67F-8AC6-2CDCF8E1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6CEB82-7CB2-B213-A9EF-E13CD5D84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118160"/>
            <a:ext cx="10080624" cy="621680"/>
          </a:xfrm>
        </p:spPr>
        <p:txBody>
          <a:bodyPr/>
          <a:lstStyle/>
          <a:p>
            <a:pPr algn="ctr"/>
            <a:r>
              <a:rPr lang="de-DE" b="1" dirty="0"/>
              <a:t>Vielen Dank für Ihre Aufmerksamkeit,</a:t>
            </a:r>
            <a:br>
              <a:rPr lang="de-DE" b="1" dirty="0"/>
            </a:br>
            <a:br>
              <a:rPr lang="de-DE" b="1" dirty="0"/>
            </a:br>
            <a:r>
              <a:rPr lang="de-DE" b="1" dirty="0"/>
              <a:t>wir freuen uns auf Ihre Teilnahme!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A11B7A1-9AA5-64BB-F8FC-7E7B165D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131931-D700-4C6D-6381-A50761EA3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A587571-07C8-07B1-946E-0362CE8CC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0390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F4E9BBB-B60A-4076-B914-8403E7789CC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50550" y="6475413"/>
            <a:ext cx="1441450" cy="230187"/>
          </a:xfrm>
        </p:spPr>
        <p:txBody>
          <a:bodyPr/>
          <a:lstStyle/>
          <a:p>
            <a:fld id="{A5958C6C-88D5-4361-814E-A7B9E0BAAA1B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5435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84A2C6C1-BA6E-B4FE-8C43-29496AF76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Das BIM-Portal ist Teil der Initiative BIM Deutschland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6A2CECE-EAE9-1D67-7B12-4FE3D293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000" dirty="0"/>
              <a:t>BIM Deutschland ist die zentrale öffentliche Anlaufstelle des Bundes für Informationen und Aktivitäten rund um das Thema Building Information Modeling (BIM).​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spcAft>
                <a:spcPts val="1600"/>
              </a:spcAft>
              <a:buNone/>
            </a:pPr>
            <a:r>
              <a:rPr lang="de-DE" sz="2000" dirty="0">
                <a:ea typeface="Open Sans Light" panose="020B0306030504020204" pitchFamily="34" charset="0"/>
                <a:cs typeface="Open Sans Light" panose="020B0306030504020204" pitchFamily="34" charset="0"/>
              </a:rPr>
              <a:t>Eine gemeinsame Initiative für ein einheitliches und abgestimmtes Vorgehen bei der BIM-Implementierung im Bereich Infrastruktur- </a:t>
            </a:r>
            <a:r>
              <a:rPr lang="de-DE" sz="2000" u="sng" dirty="0">
                <a:ea typeface="Open Sans Light" panose="020B0306030504020204" pitchFamily="34" charset="0"/>
                <a:cs typeface="Open Sans Light" panose="020B0306030504020204" pitchFamily="34" charset="0"/>
              </a:rPr>
              <a:t>und</a:t>
            </a:r>
            <a:r>
              <a:rPr lang="de-DE" sz="2000" dirty="0">
                <a:ea typeface="Open Sans Light" panose="020B0306030504020204" pitchFamily="34" charset="0"/>
                <a:cs typeface="Open Sans Light" panose="020B0306030504020204" pitchFamily="34" charset="0"/>
              </a:rPr>
              <a:t> Hochbau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6848861-21F9-3904-05ED-7291D8B72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073ABE-A7F3-FD73-5B8F-D5A034B73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pic>
        <p:nvPicPr>
          <p:cNvPr id="6" name="Grafik 5" descr="Ein Bild, das Text, Schrift, Reihe, Screenshot enthält.&#10;&#10;KI-generierte Inhalte können fehlerhaft sein.">
            <a:extLst>
              <a:ext uri="{FF2B5EF4-FFF2-40B4-BE49-F238E27FC236}">
                <a16:creationId xmlns:a16="http://schemas.microsoft.com/office/drawing/2014/main" id="{C7D1E372-8748-AB19-1799-55046B7133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748" y="3641116"/>
            <a:ext cx="7618503" cy="1007533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8D221737-F331-0FE1-98B7-17C8B37F1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2610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E9436152-F353-4BCA-ACA0-D9ADC1335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BIM Deutschland - Kommunikation und Wissensmanagement</a:t>
            </a: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C002E055-8250-1E93-4EA0-34365759C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2000" dirty="0"/>
              <a:t>Online-Kommunikation </a:t>
            </a:r>
            <a:br>
              <a:rPr lang="de-DE" sz="2000" dirty="0"/>
            </a:br>
            <a:r>
              <a:rPr lang="de-DE" sz="2000" dirty="0"/>
              <a:t>über Website/</a:t>
            </a:r>
            <a:r>
              <a:rPr lang="de-DE" sz="2000" dirty="0" err="1"/>
              <a:t>LinkedIN</a:t>
            </a:r>
            <a:endParaRPr lang="de-DE" sz="2000" dirty="0"/>
          </a:p>
          <a:p>
            <a:r>
              <a:rPr lang="de-DE" sz="2000" dirty="0"/>
              <a:t>Monatlicher Newsletter</a:t>
            </a:r>
          </a:p>
          <a:p>
            <a:r>
              <a:rPr lang="de-DE" sz="2000" dirty="0"/>
              <a:t>Präsenz auf Messen und Konferenzen</a:t>
            </a:r>
          </a:p>
          <a:p>
            <a:r>
              <a:rPr lang="de-DE" sz="2000" dirty="0"/>
              <a:t>Fachliche Vernetzung mit </a:t>
            </a:r>
            <a:br>
              <a:rPr lang="de-DE" sz="2000" dirty="0"/>
            </a:br>
            <a:r>
              <a:rPr lang="de-DE" sz="2000" dirty="0"/>
              <a:t>Verbänden und </a:t>
            </a:r>
            <a:br>
              <a:rPr lang="de-DE" sz="2000" dirty="0"/>
            </a:br>
            <a:r>
              <a:rPr lang="de-DE" sz="2000" dirty="0"/>
              <a:t>BIM-Initiativen</a:t>
            </a:r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5E0051F1-8F60-FCAB-98BB-C4D8F04B0A8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EED3635F-EDE0-4A81-96DD-DB8EE1FC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6054" y="2220494"/>
            <a:ext cx="2383986" cy="171209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91A83E6-62CA-4B18-AC79-729BB1C37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439" y="4069634"/>
            <a:ext cx="5540601" cy="1548198"/>
          </a:xfrm>
          <a:prstGeom prst="rect">
            <a:avLst/>
          </a:prstGeom>
        </p:spPr>
      </p:pic>
      <p:pic>
        <p:nvPicPr>
          <p:cNvPr id="8" name="Picture 2" descr="Gruppenbild - BIM Presiverleihung">
            <a:extLst>
              <a:ext uri="{FF2B5EF4-FFF2-40B4-BE49-F238E27FC236}">
                <a16:creationId xmlns:a16="http://schemas.microsoft.com/office/drawing/2014/main" id="{47C764FB-FE6C-4240-8620-04D9D6134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921" y="2220493"/>
            <a:ext cx="3041213" cy="171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fik 8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E21DF16C-152B-4A3C-84F1-E6562A438B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683" y="5217329"/>
            <a:ext cx="1402317" cy="112049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6A75B89-AE21-B827-A48D-8B8875D4D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70BF5F2-3A83-FF2B-1514-FA167C77B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E2DA83-7082-C22B-98A8-44BC6C5E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205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D4C3838C-82FF-E9C6-B752-6900F2E54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BIM Deutschland - Beratungs- und Vernetzungsangebote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FC715AF0-E8AF-86D7-A234-0AF67D88E7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indent="-215900"/>
            <a:r>
              <a:rPr lang="de-DE" sz="2000" dirty="0">
                <a:ea typeface="+mn-lt"/>
                <a:cs typeface="+mn-lt"/>
              </a:rPr>
              <a:t>Standardberatungsmodule für Fachbereiche auf Bundes- und Landesebene im Hoch- und Infrastrukturbau (2021-2022 84 Einzeltermine mit 10 Themenbereichen und  rd. 2500 </a:t>
            </a:r>
            <a:r>
              <a:rPr lang="de-DE" sz="2000" dirty="0" err="1">
                <a:ea typeface="+mn-lt"/>
                <a:cs typeface="+mn-lt"/>
              </a:rPr>
              <a:t>Teiln</a:t>
            </a:r>
            <a:r>
              <a:rPr lang="de-DE" sz="2000" dirty="0">
                <a:ea typeface="+mn-lt"/>
                <a:cs typeface="+mn-lt"/>
              </a:rPr>
              <a:t>.)</a:t>
            </a:r>
            <a:endParaRPr lang="de-DE" sz="2000" dirty="0">
              <a:ea typeface="Open Sans"/>
              <a:cs typeface="Open Sans"/>
            </a:endParaRPr>
          </a:p>
          <a:p>
            <a:pPr marL="215900" indent="-215900"/>
            <a:r>
              <a:rPr lang="de-DE" sz="2000" dirty="0">
                <a:ea typeface="+mn-lt"/>
                <a:cs typeface="+mn-lt"/>
              </a:rPr>
              <a:t>BIM-</a:t>
            </a:r>
            <a:r>
              <a:rPr lang="de-DE" sz="2000" dirty="0" err="1">
                <a:ea typeface="+mn-lt"/>
                <a:cs typeface="+mn-lt"/>
              </a:rPr>
              <a:t>Ideathon</a:t>
            </a:r>
            <a:r>
              <a:rPr lang="de-DE" sz="2000" dirty="0">
                <a:ea typeface="+mn-lt"/>
                <a:cs typeface="+mn-lt"/>
              </a:rPr>
              <a:t> 11.10.2022</a:t>
            </a:r>
            <a:endParaRPr lang="de-DE" sz="2000" dirty="0">
              <a:ea typeface="Open Sans"/>
              <a:cs typeface="Open Sans"/>
            </a:endParaRPr>
          </a:p>
          <a:p>
            <a:pPr marL="215900" indent="-215900"/>
            <a:r>
              <a:rPr lang="de-DE" sz="2000" dirty="0">
                <a:ea typeface="+mn-lt"/>
                <a:cs typeface="+mn-lt"/>
              </a:rPr>
              <a:t>Auftakt-Dialogforum zum BIM-Portal am 13.12.2022</a:t>
            </a:r>
          </a:p>
          <a:p>
            <a:pPr marL="215900" indent="-215900"/>
            <a:r>
              <a:rPr lang="de-DE" sz="2000" dirty="0">
                <a:ea typeface="+mn-lt"/>
                <a:cs typeface="+mn-lt"/>
              </a:rPr>
              <a:t>BIM Deutschland Standardberatungsmodule und </a:t>
            </a:r>
            <a:br>
              <a:rPr lang="de-DE" sz="2000" dirty="0">
                <a:ea typeface="+mn-lt"/>
                <a:cs typeface="+mn-lt"/>
              </a:rPr>
            </a:br>
            <a:r>
              <a:rPr lang="de-DE" sz="2000" dirty="0">
                <a:ea typeface="+mn-lt"/>
                <a:cs typeface="+mn-lt"/>
              </a:rPr>
              <a:t>Dialogfachaustauschserie 2023</a:t>
            </a:r>
            <a:endParaRPr lang="de-DE" sz="2000" dirty="0">
              <a:ea typeface="Open Sans"/>
              <a:cs typeface="Open Sans"/>
            </a:endParaRPr>
          </a:p>
          <a:p>
            <a:pPr marL="215900" indent="-215900"/>
            <a:endParaRPr lang="de-DE" sz="2000" dirty="0">
              <a:ea typeface="Open Sans"/>
              <a:cs typeface="Open Sans"/>
            </a:endParaRPr>
          </a:p>
          <a:p>
            <a:pPr marL="0" indent="0">
              <a:buNone/>
            </a:pPr>
            <a:endParaRPr lang="de-DE" sz="2000" dirty="0">
              <a:ea typeface="Open Sans"/>
              <a:cs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F37EDF4-D449-7410-489E-5AA1BF203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08.09.2025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72C440-0993-64D7-7573-D9B18117B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Vorgespräch Hackathon 2025 zur Weiterentwicklung des BIM-Portals</a:t>
            </a:r>
          </a:p>
        </p:txBody>
      </p:sp>
      <p:sp>
        <p:nvSpPr>
          <p:cNvPr id="9" name="Bildplatzhalter 8">
            <a:extLst>
              <a:ext uri="{FF2B5EF4-FFF2-40B4-BE49-F238E27FC236}">
                <a16:creationId xmlns:a16="http://schemas.microsoft.com/office/drawing/2014/main" id="{B4BE41AA-7408-26AE-FDD4-BE3911D2A8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Picture 2" descr="Gruppenbild - BIM Presiverleihung">
            <a:extLst>
              <a:ext uri="{FF2B5EF4-FFF2-40B4-BE49-F238E27FC236}">
                <a16:creationId xmlns:a16="http://schemas.microsoft.com/office/drawing/2014/main" id="{9F22B727-9230-2A9F-1548-C94B94912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0312" y="2218586"/>
            <a:ext cx="4715751" cy="26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1C094A0-AA26-EF42-CB3A-12DE5EAF10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60"/>
          <a:stretch/>
        </p:blipFill>
        <p:spPr>
          <a:xfrm>
            <a:off x="6420062" y="3978876"/>
            <a:ext cx="1408321" cy="2136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Grafik 12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D6C9F2EF-6167-5E89-958F-20DDCFBC95A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683" y="5217329"/>
            <a:ext cx="1402317" cy="1120496"/>
          </a:xfrm>
          <a:prstGeom prst="rect">
            <a:avLst/>
          </a:prstGeom>
        </p:spPr>
      </p:pic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E6E0BB30-0EB6-E3AB-6D6F-D35D935C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958C6C-88D5-4361-814E-A7B9E0BAAA1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02894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IM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IMD_PPT_Vorlage.potx" id="{E81DDC4D-3ECF-4922-8928-EC929F2E30D8}" vid="{62B06D07-C645-4252-B4F6-D21E82311D6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1A9D74B8530454BB74850F0BA85FAED" ma:contentTypeVersion="15" ma:contentTypeDescription="Ein neues Dokument erstellen." ma:contentTypeScope="" ma:versionID="353dae64a661ffdca103d56124a80625">
  <xsd:schema xmlns:xsd="http://www.w3.org/2001/XMLSchema" xmlns:xs="http://www.w3.org/2001/XMLSchema" xmlns:p="http://schemas.microsoft.com/office/2006/metadata/properties" xmlns:ns2="11def79a-2b9b-478f-a7f7-d07a852792a3" xmlns:ns3="d4ac3e71-e347-4c60-baa3-d06cd1687e3f" targetNamespace="http://schemas.microsoft.com/office/2006/metadata/properties" ma:root="true" ma:fieldsID="fd91c60d51b708a1e02e1bd6dfc0a045" ns2:_="" ns3:_="">
    <xsd:import namespace="11def79a-2b9b-478f-a7f7-d07a852792a3"/>
    <xsd:import namespace="d4ac3e71-e347-4c60-baa3-d06cd1687e3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OCR" minOccurs="0"/>
                <xsd:element ref="ns2:MediaLengthInSecond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def79a-2b9b-478f-a7f7-d07a852792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ildmarkierungen" ma:readOnly="false" ma:fieldId="{5cf76f15-5ced-4ddc-b409-7134ff3c332f}" ma:taxonomyMulti="true" ma:sspId="3ebc1c3d-3d1d-4e7a-a146-0d0c51f6afe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ac3e71-e347-4c60-baa3-d06cd1687e3f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3065bb44-c149-4049-a8d3-3e29608ed84e}" ma:internalName="TaxCatchAll" ma:showField="CatchAllData" ma:web="d4ac3e71-e347-4c60-baa3-d06cd1687e3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4ac3e71-e347-4c60-baa3-d06cd1687e3f" xsi:nil="true"/>
    <lcf76f155ced4ddcb4097134ff3c332f xmlns="11def79a-2b9b-478f-a7f7-d07a852792a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728C383-CFCC-4211-AE91-ED69034E456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AAD663-BCAD-481F-B473-528F6F4A123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1def79a-2b9b-478f-a7f7-d07a852792a3"/>
    <ds:schemaRef ds:uri="d4ac3e71-e347-4c60-baa3-d06cd1687e3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9C5BC3-6D98-4B68-A25E-B2F6E5CA03FA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11def79a-2b9b-478f-a7f7-d07a852792a3"/>
    <ds:schemaRef ds:uri="http://www.w3.org/XML/1998/namespace"/>
    <ds:schemaRef ds:uri="http://purl.org/dc/terms/"/>
    <ds:schemaRef ds:uri="http://schemas.openxmlformats.org/package/2006/metadata/core-properties"/>
    <ds:schemaRef ds:uri="d4ac3e71-e347-4c60-baa3-d06cd1687e3f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2706</Words>
  <Application>Microsoft Macintosh PowerPoint</Application>
  <PresentationFormat>Breitbild</PresentationFormat>
  <Paragraphs>504</Paragraphs>
  <Slides>62</Slides>
  <Notes>22</Notes>
  <HiddenSlides>4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62</vt:i4>
      </vt:variant>
    </vt:vector>
  </HeadingPairs>
  <TitlesOfParts>
    <vt:vector size="68" baseType="lpstr">
      <vt:lpstr>Calibri</vt:lpstr>
      <vt:lpstr>Open Sans</vt:lpstr>
      <vt:lpstr>Open Sans Light</vt:lpstr>
      <vt:lpstr>Cambria</vt:lpstr>
      <vt:lpstr>Arial</vt:lpstr>
      <vt:lpstr>Office</vt:lpstr>
      <vt:lpstr>Vorgespräch   Hackathon 2025 zur Weiterentwicklung des BIM-Portals  Online, 08.09.2025  </vt:lpstr>
      <vt:lpstr>Agenda  </vt:lpstr>
      <vt:lpstr>PowerPoint-Präsentation</vt:lpstr>
      <vt:lpstr>Begrüßung und Vorstellung</vt:lpstr>
      <vt:lpstr>PowerPoint-Präsentation</vt:lpstr>
      <vt:lpstr>Kurzvorstellung  BIM-Portal</vt:lpstr>
      <vt:lpstr>Das BIM-Portal ist Teil der Initiative BIM Deutschland</vt:lpstr>
      <vt:lpstr>BIM Deutschland - Kommunikation und Wissensmanagement</vt:lpstr>
      <vt:lpstr>BIM Deutschland - Beratungs- und Vernetzungsangebote</vt:lpstr>
      <vt:lpstr>BIM Deutschland - Beratungs- und Vernetzungsangebote</vt:lpstr>
      <vt:lpstr>PowerPoint-Präsentation</vt:lpstr>
      <vt:lpstr>Einordnung des BIM-Portals in BIM Deutschland </vt:lpstr>
      <vt:lpstr>Motivation - Vereinheitlichung der Datenanforderungen​</vt:lpstr>
      <vt:lpstr>BIM-Portal des Bundes - Werkzeuge für die BIM-basierte Projektabwicklung​</vt:lpstr>
      <vt:lpstr>Auftraggeber-Informationsanforderungen​ ​</vt:lpstr>
      <vt:lpstr>Aufgaben des BIM-Portals​ ​ ​</vt:lpstr>
      <vt:lpstr>Wer kann das BIM-Portal nutzen?​</vt:lpstr>
      <vt:lpstr>Modul Merkmale​ ​ </vt:lpstr>
      <vt:lpstr>Pflege von Merkmalen​</vt:lpstr>
      <vt:lpstr>Modul AIA - Inhalte von AIA-Dokumenten​ ​</vt:lpstr>
      <vt:lpstr>Erstellung von AIA-Dokumenten (1/2)​ </vt:lpstr>
      <vt:lpstr>Erstellung von AIA-Dokumenten (2/2)​ </vt:lpstr>
      <vt:lpstr>REST-API</vt:lpstr>
      <vt:lpstr>REST-API</vt:lpstr>
      <vt:lpstr>REST-API</vt:lpstr>
      <vt:lpstr>REST-API</vt:lpstr>
      <vt:lpstr>PowerPoint-Präsentation</vt:lpstr>
      <vt:lpstr>Überblick über den Hackathon</vt:lpstr>
      <vt:lpstr>Überblick über den Hackathon</vt:lpstr>
      <vt:lpstr>Überblick über den Hackathon</vt:lpstr>
      <vt:lpstr>Überblick über den Hackathon – Teilnahmebedingungen und Regeln</vt:lpstr>
      <vt:lpstr>Überblick über den Hackathon – Teilnahmebedingungen und Regeln</vt:lpstr>
      <vt:lpstr>Überblick über den Hackathon – Teilnahmebedingungen und Regeln</vt:lpstr>
      <vt:lpstr>Überblick über den Hackathon – Teilnahmebedingungen und Regeln</vt:lpstr>
      <vt:lpstr>Überblick über den Hackathon – Teilnahmebedingungen und Regeln</vt:lpstr>
      <vt:lpstr>Überblick über den Hackathon – Teilnahmebedingungen und Regeln</vt:lpstr>
      <vt:lpstr>PowerPoint-Präsentation</vt:lpstr>
      <vt:lpstr>Ablauf des Hackathons</vt:lpstr>
      <vt:lpstr>Ablauf des Hackathons - Zeitplan</vt:lpstr>
      <vt:lpstr>Ablauf des Hackathons - Zeitplan</vt:lpstr>
      <vt:lpstr>Ablauf des Hackathons - Zeitplan</vt:lpstr>
      <vt:lpstr>Ablauf des Hackathons - Zeitplan</vt:lpstr>
      <vt:lpstr>Ablauf des Hackathons - Zeitplan</vt:lpstr>
      <vt:lpstr>Ablauf des Hackathons - Zeitplan</vt:lpstr>
      <vt:lpstr>Ablauf des Hackathons - Möglichkeiten zur Teamfindung </vt:lpstr>
      <vt:lpstr>Ablauf des Hackathons - Bewertungskriterien und Jury </vt:lpstr>
      <vt:lpstr>Ablauf des Hackathons - Bewertungskriterien und Jury</vt:lpstr>
      <vt:lpstr>PowerPoint-Präsentation</vt:lpstr>
      <vt:lpstr>Vorstellung der Challenges</vt:lpstr>
      <vt:lpstr>Vorstellung der Challenges</vt:lpstr>
      <vt:lpstr>Vorstellung der Challenges</vt:lpstr>
      <vt:lpstr>Vorstellung der Challenges</vt:lpstr>
      <vt:lpstr>Vorstellung der Challenges</vt:lpstr>
      <vt:lpstr>Vorstellung der Challenges</vt:lpstr>
      <vt:lpstr>PowerPoint-Präsentation</vt:lpstr>
      <vt:lpstr>Technische Infrastruktur und Ressourcen</vt:lpstr>
      <vt:lpstr>PowerPoint-Präsentation</vt:lpstr>
      <vt:lpstr>PowerPoint-Präsentation</vt:lpstr>
      <vt:lpstr>PowerPoint-Präsentation</vt:lpstr>
      <vt:lpstr>Abschluss und Ausblick</vt:lpstr>
      <vt:lpstr>Vielen Dank für Ihre Aufmerksamkeit,  wir freuen uns auf Ihre Teilnahme!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Pia Buchleither</dc:creator>
  <cp:lastModifiedBy>Eike Tauscher</cp:lastModifiedBy>
  <cp:revision>120</cp:revision>
  <dcterms:created xsi:type="dcterms:W3CDTF">2021-09-29T10:41:50Z</dcterms:created>
  <dcterms:modified xsi:type="dcterms:W3CDTF">2025-09-08T12:36:41Z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0x01010011A9D74B8530454BB74850F0BA85FAED</vt:lpwstr>
  </property>
  <property fmtid="{D5CDD505-2E9C-101B-9397-08002B2CF9AE}" pid="3" name="MediaServiceImageTags">
    <vt:lpwstr/>
  </property>
</Properties>
</file>